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57" r:id="rId3"/>
  </p:sldMasterIdLst>
  <p:notesMasterIdLst>
    <p:notesMasterId r:id="rId5"/>
  </p:notesMasterIdLst>
  <p:sldIdLst>
    <p:sldId id="362" r:id="rId4"/>
    <p:sldId id="363" r:id="rId6"/>
    <p:sldId id="369" r:id="rId7"/>
    <p:sldId id="413" r:id="rId8"/>
    <p:sldId id="457" r:id="rId9"/>
    <p:sldId id="458" r:id="rId10"/>
    <p:sldId id="463" r:id="rId11"/>
    <p:sldId id="464" r:id="rId12"/>
    <p:sldId id="465" r:id="rId13"/>
    <p:sldId id="466" r:id="rId14"/>
    <p:sldId id="467" r:id="rId15"/>
    <p:sldId id="468" r:id="rId16"/>
    <p:sldId id="459" r:id="rId17"/>
    <p:sldId id="454" r:id="rId18"/>
    <p:sldId id="469" r:id="rId19"/>
    <p:sldId id="491" r:id="rId20"/>
    <p:sldId id="493" r:id="rId21"/>
    <p:sldId id="494" r:id="rId22"/>
    <p:sldId id="495" r:id="rId23"/>
    <p:sldId id="470" r:id="rId24"/>
    <p:sldId id="496" r:id="rId25"/>
    <p:sldId id="497" r:id="rId26"/>
    <p:sldId id="498" r:id="rId27"/>
    <p:sldId id="499" r:id="rId28"/>
    <p:sldId id="474" r:id="rId29"/>
    <p:sldId id="500" r:id="rId30"/>
    <p:sldId id="501" r:id="rId31"/>
    <p:sldId id="502" r:id="rId32"/>
    <p:sldId id="503" r:id="rId33"/>
    <p:sldId id="477" r:id="rId34"/>
    <p:sldId id="504" r:id="rId35"/>
    <p:sldId id="505" r:id="rId36"/>
    <p:sldId id="506" r:id="rId37"/>
    <p:sldId id="507" r:id="rId38"/>
    <p:sldId id="478" r:id="rId39"/>
    <p:sldId id="471" r:id="rId40"/>
    <p:sldId id="472" r:id="rId41"/>
    <p:sldId id="524" r:id="rId42"/>
    <p:sldId id="525" r:id="rId43"/>
    <p:sldId id="526" r:id="rId44"/>
    <p:sldId id="527" r:id="rId45"/>
    <p:sldId id="479" r:id="rId46"/>
    <p:sldId id="480" r:id="rId47"/>
    <p:sldId id="473" r:id="rId48"/>
    <p:sldId id="528" r:id="rId49"/>
    <p:sldId id="529" r:id="rId50"/>
    <p:sldId id="482" r:id="rId51"/>
    <p:sldId id="481" r:id="rId52"/>
    <p:sldId id="483" r:id="rId53"/>
    <p:sldId id="455" r:id="rId54"/>
    <p:sldId id="456" r:id="rId55"/>
    <p:sldId id="484" r:id="rId56"/>
    <p:sldId id="407" r:id="rId57"/>
  </p:sldIdLst>
  <p:sldSz cx="12192000" cy="6858000"/>
  <p:notesSz cx="6858000" cy="9144000"/>
  <p:custDataLst>
    <p:tags r:id="rId61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92" userDrawn="1">
          <p15:clr>
            <a:srgbClr val="A4A3A4"/>
          </p15:clr>
        </p15:guide>
        <p15:guide id="2" pos="391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44546A"/>
    <a:srgbClr val="1941B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831" autoAdjust="0"/>
    <p:restoredTop sz="96314" autoAdjust="0"/>
  </p:normalViewPr>
  <p:slideViewPr>
    <p:cSldViewPr snapToGrid="0" showGuides="1">
      <p:cViewPr varScale="1">
        <p:scale>
          <a:sx n="102" d="100"/>
          <a:sy n="102" d="100"/>
        </p:scale>
        <p:origin x="356" y="72"/>
      </p:cViewPr>
      <p:guideLst>
        <p:guide orient="horz" pos="2192"/>
        <p:guide pos="391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5.xml"/><Relationship Id="rId8" Type="http://schemas.openxmlformats.org/officeDocument/2006/relationships/slide" Target="slides/slide4.xml"/><Relationship Id="rId7" Type="http://schemas.openxmlformats.org/officeDocument/2006/relationships/slide" Target="slides/slide3.xml"/><Relationship Id="rId61" Type="http://schemas.openxmlformats.org/officeDocument/2006/relationships/tags" Target="tags/tag49.xml"/><Relationship Id="rId60" Type="http://schemas.openxmlformats.org/officeDocument/2006/relationships/tableStyles" Target="tableStyles.xml"/><Relationship Id="rId6" Type="http://schemas.openxmlformats.org/officeDocument/2006/relationships/slide" Target="slides/slide2.xml"/><Relationship Id="rId59" Type="http://schemas.openxmlformats.org/officeDocument/2006/relationships/viewProps" Target="viewProps.xml"/><Relationship Id="rId58" Type="http://schemas.openxmlformats.org/officeDocument/2006/relationships/presProps" Target="presProps.xml"/><Relationship Id="rId57" Type="http://schemas.openxmlformats.org/officeDocument/2006/relationships/slide" Target="slides/slide53.xml"/><Relationship Id="rId56" Type="http://schemas.openxmlformats.org/officeDocument/2006/relationships/slide" Target="slides/slide52.xml"/><Relationship Id="rId55" Type="http://schemas.openxmlformats.org/officeDocument/2006/relationships/slide" Target="slides/slide51.xml"/><Relationship Id="rId54" Type="http://schemas.openxmlformats.org/officeDocument/2006/relationships/slide" Target="slides/slide50.xml"/><Relationship Id="rId53" Type="http://schemas.openxmlformats.org/officeDocument/2006/relationships/slide" Target="slides/slide49.xml"/><Relationship Id="rId52" Type="http://schemas.openxmlformats.org/officeDocument/2006/relationships/slide" Target="slides/slide48.xml"/><Relationship Id="rId51" Type="http://schemas.openxmlformats.org/officeDocument/2006/relationships/slide" Target="slides/slide47.xml"/><Relationship Id="rId50" Type="http://schemas.openxmlformats.org/officeDocument/2006/relationships/slide" Target="slides/slide46.xml"/><Relationship Id="rId5" Type="http://schemas.openxmlformats.org/officeDocument/2006/relationships/notesMaster" Target="notesMasters/notesMaster1.xml"/><Relationship Id="rId49" Type="http://schemas.openxmlformats.org/officeDocument/2006/relationships/slide" Target="slides/slide45.xml"/><Relationship Id="rId48" Type="http://schemas.openxmlformats.org/officeDocument/2006/relationships/slide" Target="slides/slide44.xml"/><Relationship Id="rId47" Type="http://schemas.openxmlformats.org/officeDocument/2006/relationships/slide" Target="slides/slide43.xml"/><Relationship Id="rId46" Type="http://schemas.openxmlformats.org/officeDocument/2006/relationships/slide" Target="slides/slide42.xml"/><Relationship Id="rId45" Type="http://schemas.openxmlformats.org/officeDocument/2006/relationships/slide" Target="slides/slide41.xml"/><Relationship Id="rId44" Type="http://schemas.openxmlformats.org/officeDocument/2006/relationships/slide" Target="slides/slide40.xml"/><Relationship Id="rId43" Type="http://schemas.openxmlformats.org/officeDocument/2006/relationships/slide" Target="slides/slide39.xml"/><Relationship Id="rId42" Type="http://schemas.openxmlformats.org/officeDocument/2006/relationships/slide" Target="slides/slide38.xml"/><Relationship Id="rId41" Type="http://schemas.openxmlformats.org/officeDocument/2006/relationships/slide" Target="slides/slide37.xml"/><Relationship Id="rId40" Type="http://schemas.openxmlformats.org/officeDocument/2006/relationships/slide" Target="slides/slide36.xml"/><Relationship Id="rId4" Type="http://schemas.openxmlformats.org/officeDocument/2006/relationships/slide" Target="slides/slide1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0" Type="http://schemas.openxmlformats.org/officeDocument/2006/relationships/slide" Target="slides/slide16.xml"/><Relationship Id="rId2" Type="http://schemas.openxmlformats.org/officeDocument/2006/relationships/theme" Target="theme/theme1.xml"/><Relationship Id="rId19" Type="http://schemas.openxmlformats.org/officeDocument/2006/relationships/slide" Target="slides/slide15.xml"/><Relationship Id="rId18" Type="http://schemas.openxmlformats.org/officeDocument/2006/relationships/slide" Target="slides/slide14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49C303D-B686-4E9A-9B4B-6FD30633AA4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二级</a:t>
            </a:r>
            <a:endParaRPr lang="zh-CN" altLang="en-US"/>
          </a:p>
          <a:p>
            <a:pPr lvl="2"/>
            <a:r>
              <a:rPr lang="zh-CN" altLang="en-US"/>
              <a:t>三级</a:t>
            </a:r>
            <a:endParaRPr lang="zh-CN" altLang="en-US"/>
          </a:p>
          <a:p>
            <a:pPr lvl="3"/>
            <a:r>
              <a:rPr lang="zh-CN" altLang="en-US"/>
              <a:t>四级</a:t>
            </a:r>
            <a:endParaRPr lang="zh-CN" altLang="en-US"/>
          </a:p>
          <a:p>
            <a:pPr lvl="4"/>
            <a:r>
              <a:rPr lang="zh-CN" altLang="en-US"/>
              <a:t>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DD0AC-7F07-4128-B9A6-9AC6CBCF667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5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8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7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8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0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2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E2E3AE05-7DD1-4AF0-924E-BEEA496F373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://www.1ppt.com/moban/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 userDrawn="1"/>
        </p:nvSpPr>
        <p:spPr>
          <a:xfrm>
            <a:off x="200441" y="193607"/>
            <a:ext cx="578289" cy="57828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圆角矩形 2"/>
          <p:cNvSpPr/>
          <p:nvPr userDrawn="1"/>
        </p:nvSpPr>
        <p:spPr>
          <a:xfrm>
            <a:off x="798672" y="736271"/>
            <a:ext cx="215597" cy="215597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4" name="圆角矩形 3"/>
          <p:cNvSpPr/>
          <p:nvPr userDrawn="1"/>
        </p:nvSpPr>
        <p:spPr>
          <a:xfrm>
            <a:off x="995732" y="542126"/>
            <a:ext cx="132077" cy="132077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  <a:prstGeom prst="rect">
            <a:avLst/>
          </a:prstGeo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4" name="TextBox 3"/>
          <p:cNvSpPr txBox="1"/>
          <p:nvPr userDrawn="1"/>
        </p:nvSpPr>
        <p:spPr>
          <a:xfrm>
            <a:off x="1691574" y="6625037"/>
            <a:ext cx="1800200" cy="1184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hlinkClick r:id="rId2"/>
              </a:rPr>
              <a:t>模板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http://www.1ppt.com/moban/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</a:rPr>
              <a:t> </a:t>
            </a:r>
            <a:endParaRPr kumimoji="0" lang="en-US" altLang="zh-CN" sz="1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2E3AAC11-D570-4EA9-AFC0-30FB72BA45EB}" type="datetimeFigureOut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/>
          <a:lstStyle/>
          <a:p>
            <a:endParaRPr lang="zh-CN" altLang="en-US">
              <a:solidFill>
                <a:prstClr val="black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/>
          <a:lstStyle/>
          <a:p>
            <a:fld id="{55ECCFAA-F4FB-487C-9F1E-C8836D0C3DC9}" type="slidenum">
              <a:rPr lang="zh-CN" altLang="en-US" smtClean="0">
                <a:solidFill>
                  <a:prstClr val="black"/>
                </a:solidFill>
              </a:rPr>
            </a:fld>
            <a:endParaRPr lang="zh-CN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theme" Target="../theme/theme1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4" Type="http://schemas.openxmlformats.org/officeDocument/2006/relationships/theme" Target="../theme/theme2.xml"/><Relationship Id="rId3" Type="http://schemas.openxmlformats.org/officeDocument/2006/relationships/slideLayout" Target="../slideLayouts/slideLayout11.xml"/><Relationship Id="rId2" Type="http://schemas.openxmlformats.org/officeDocument/2006/relationships/slideLayout" Target="../slideLayouts/slideLayout10.xml"/><Relationship Id="rId1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  <p:sldLayoutId id="2147483660" r:id="rId3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.xml"/></Relationships>
</file>

<file path=ppt/slides/_rels/slide1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3.jpeg"/><Relationship Id="rId4" Type="http://schemas.openxmlformats.org/officeDocument/2006/relationships/image" Target="../media/image12.jpeg"/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image" Target="../media/image9.jpeg"/></Relationships>
</file>

<file path=ppt/slides/_rels/slide1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8.jpe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14.jpeg"/></Relationships>
</file>

<file path=ppt/slides/_rels/slide1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9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21.jpeg"/><Relationship Id="rId2" Type="http://schemas.openxmlformats.org/officeDocument/2006/relationships/image" Target="../media/image16.jpeg"/><Relationship Id="rId1" Type="http://schemas.openxmlformats.org/officeDocument/2006/relationships/image" Target="../media/image1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25.png"/><Relationship Id="rId3" Type="http://schemas.openxmlformats.org/officeDocument/2006/relationships/tags" Target="../tags/tag4.xml"/><Relationship Id="rId2" Type="http://schemas.openxmlformats.org/officeDocument/2006/relationships/image" Target="../media/image24.png"/><Relationship Id="rId1" Type="http://schemas.openxmlformats.org/officeDocument/2006/relationships/tags" Target="../tags/tag3.xml"/></Relationships>
</file>

<file path=ppt/slides/_rels/slide2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0.jpeg"/><Relationship Id="rId4" Type="http://schemas.openxmlformats.org/officeDocument/2006/relationships/image" Target="../media/image29.jpeg"/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image" Target="../media/image26.jpeg"/></Relationships>
</file>

<file path=ppt/slides/_rels/slide2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35.jpeg"/><Relationship Id="rId4" Type="http://schemas.openxmlformats.org/officeDocument/2006/relationships/image" Target="../media/image34.jpeg"/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image" Target="../media/image31.jpeg"/></Relationships>
</file>

<file path=ppt/slides/_rels/slide2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0.jpeg"/><Relationship Id="rId4" Type="http://schemas.openxmlformats.org/officeDocument/2006/relationships/image" Target="../media/image39.jpeg"/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image" Target="../media/image36.jpeg"/></Relationships>
</file>

<file path=ppt/slides/_rels/slide2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5.jpeg"/><Relationship Id="rId4" Type="http://schemas.openxmlformats.org/officeDocument/2006/relationships/image" Target="../media/image44.jpeg"/><Relationship Id="rId3" Type="http://schemas.openxmlformats.org/officeDocument/2006/relationships/image" Target="../media/image43.jpeg"/><Relationship Id="rId2" Type="http://schemas.openxmlformats.org/officeDocument/2006/relationships/image" Target="../media/image42.jpeg"/><Relationship Id="rId1" Type="http://schemas.openxmlformats.org/officeDocument/2006/relationships/image" Target="../media/image41.jpeg"/></Relationships>
</file>

<file path=ppt/slides/_rels/slide2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2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7.png"/><Relationship Id="rId3" Type="http://schemas.openxmlformats.org/officeDocument/2006/relationships/tags" Target="../tags/tag6.xml"/><Relationship Id="rId2" Type="http://schemas.openxmlformats.org/officeDocument/2006/relationships/image" Target="../media/image46.png"/><Relationship Id="rId1" Type="http://schemas.openxmlformats.org/officeDocument/2006/relationships/tags" Target="../tags/tag5.xml"/></Relationships>
</file>

<file path=ppt/slides/_rels/slide26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6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2.jpeg"/><Relationship Id="rId4" Type="http://schemas.openxmlformats.org/officeDocument/2006/relationships/image" Target="../media/image51.jpeg"/><Relationship Id="rId3" Type="http://schemas.openxmlformats.org/officeDocument/2006/relationships/image" Target="../media/image50.jpeg"/><Relationship Id="rId2" Type="http://schemas.openxmlformats.org/officeDocument/2006/relationships/image" Target="../media/image49.jpeg"/><Relationship Id="rId1" Type="http://schemas.openxmlformats.org/officeDocument/2006/relationships/image" Target="../media/image48.jpeg"/></Relationships>
</file>

<file path=ppt/slides/_rels/slide2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57.jpeg"/><Relationship Id="rId4" Type="http://schemas.openxmlformats.org/officeDocument/2006/relationships/image" Target="../media/image56.jpeg"/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image" Target="../media/image53.jpeg"/></Relationships>
</file>

<file path=ppt/slides/_rels/slide2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2.jpeg"/><Relationship Id="rId4" Type="http://schemas.openxmlformats.org/officeDocument/2006/relationships/image" Target="../media/image61.jpeg"/><Relationship Id="rId3" Type="http://schemas.openxmlformats.org/officeDocument/2006/relationships/image" Target="../media/image60.jpeg"/><Relationship Id="rId2" Type="http://schemas.openxmlformats.org/officeDocument/2006/relationships/image" Target="../media/image59.jpeg"/><Relationship Id="rId1" Type="http://schemas.openxmlformats.org/officeDocument/2006/relationships/image" Target="../media/image58.jpeg"/></Relationships>
</file>

<file path=ppt/slides/_rels/slide29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29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67.jpeg"/><Relationship Id="rId4" Type="http://schemas.openxmlformats.org/officeDocument/2006/relationships/image" Target="../media/image66.jpeg"/><Relationship Id="rId3" Type="http://schemas.openxmlformats.org/officeDocument/2006/relationships/image" Target="../media/image65.jpeg"/><Relationship Id="rId2" Type="http://schemas.openxmlformats.org/officeDocument/2006/relationships/image" Target="../media/image64.jpeg"/><Relationship Id="rId1" Type="http://schemas.openxmlformats.org/officeDocument/2006/relationships/image" Target="../media/image63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0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69.png"/><Relationship Id="rId3" Type="http://schemas.openxmlformats.org/officeDocument/2006/relationships/tags" Target="../tags/tag8.xml"/><Relationship Id="rId2" Type="http://schemas.openxmlformats.org/officeDocument/2006/relationships/image" Target="../media/image68.png"/><Relationship Id="rId1" Type="http://schemas.openxmlformats.org/officeDocument/2006/relationships/tags" Target="../tags/tag7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1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4.jpeg"/><Relationship Id="rId4" Type="http://schemas.openxmlformats.org/officeDocument/2006/relationships/image" Target="../media/image73.jpeg"/><Relationship Id="rId3" Type="http://schemas.openxmlformats.org/officeDocument/2006/relationships/image" Target="../media/image72.jpeg"/><Relationship Id="rId2" Type="http://schemas.openxmlformats.org/officeDocument/2006/relationships/image" Target="../media/image71.jpeg"/><Relationship Id="rId1" Type="http://schemas.openxmlformats.org/officeDocument/2006/relationships/image" Target="../media/image70.jpeg"/></Relationships>
</file>

<file path=ppt/slides/_rels/slide3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79.jpeg"/><Relationship Id="rId4" Type="http://schemas.openxmlformats.org/officeDocument/2006/relationships/image" Target="../media/image78.jpeg"/><Relationship Id="rId3" Type="http://schemas.openxmlformats.org/officeDocument/2006/relationships/image" Target="../media/image77.jpeg"/><Relationship Id="rId2" Type="http://schemas.openxmlformats.org/officeDocument/2006/relationships/image" Target="../media/image76.jpeg"/><Relationship Id="rId1" Type="http://schemas.openxmlformats.org/officeDocument/2006/relationships/image" Target="../media/image75.jpeg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3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4.jpeg"/><Relationship Id="rId4" Type="http://schemas.openxmlformats.org/officeDocument/2006/relationships/image" Target="../media/image83.jpeg"/><Relationship Id="rId3" Type="http://schemas.openxmlformats.org/officeDocument/2006/relationships/image" Target="../media/image82.jpeg"/><Relationship Id="rId2" Type="http://schemas.openxmlformats.org/officeDocument/2006/relationships/image" Target="../media/image81.jpeg"/><Relationship Id="rId1" Type="http://schemas.openxmlformats.org/officeDocument/2006/relationships/image" Target="../media/image80.jpeg"/></Relationships>
</file>

<file path=ppt/slides/_rels/slide3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89.jpeg"/><Relationship Id="rId4" Type="http://schemas.openxmlformats.org/officeDocument/2006/relationships/image" Target="../media/image88.jpeg"/><Relationship Id="rId3" Type="http://schemas.openxmlformats.org/officeDocument/2006/relationships/image" Target="../media/image87.jpeg"/><Relationship Id="rId2" Type="http://schemas.openxmlformats.org/officeDocument/2006/relationships/image" Target="../media/image86.jpeg"/><Relationship Id="rId1" Type="http://schemas.openxmlformats.org/officeDocument/2006/relationships/image" Target="../media/image85.jpeg"/></Relationships>
</file>

<file path=ppt/slides/_rels/slide35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35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91.png"/><Relationship Id="rId3" Type="http://schemas.openxmlformats.org/officeDocument/2006/relationships/tags" Target="../tags/tag10.xml"/><Relationship Id="rId2" Type="http://schemas.openxmlformats.org/officeDocument/2006/relationships/image" Target="../media/image90.png"/><Relationship Id="rId1" Type="http://schemas.openxmlformats.org/officeDocument/2006/relationships/tags" Target="../tags/tag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7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13.xml"/><Relationship Id="rId4" Type="http://schemas.openxmlformats.org/officeDocument/2006/relationships/image" Target="../media/image93.png"/><Relationship Id="rId3" Type="http://schemas.openxmlformats.org/officeDocument/2006/relationships/tags" Target="../tags/tag12.xml"/><Relationship Id="rId2" Type="http://schemas.openxmlformats.org/officeDocument/2006/relationships/image" Target="../media/image92.png"/><Relationship Id="rId1" Type="http://schemas.openxmlformats.org/officeDocument/2006/relationships/tags" Target="../tags/tag11.xml"/></Relationships>
</file>

<file path=ppt/slides/_rels/slide38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97.png"/><Relationship Id="rId7" Type="http://schemas.openxmlformats.org/officeDocument/2006/relationships/tags" Target="../tags/tag17.xml"/><Relationship Id="rId6" Type="http://schemas.openxmlformats.org/officeDocument/2006/relationships/image" Target="../media/image96.png"/><Relationship Id="rId5" Type="http://schemas.openxmlformats.org/officeDocument/2006/relationships/tags" Target="../tags/tag16.xml"/><Relationship Id="rId4" Type="http://schemas.openxmlformats.org/officeDocument/2006/relationships/image" Target="../media/image95.png"/><Relationship Id="rId3" Type="http://schemas.openxmlformats.org/officeDocument/2006/relationships/tags" Target="../tags/tag15.xml"/><Relationship Id="rId2" Type="http://schemas.openxmlformats.org/officeDocument/2006/relationships/image" Target="../media/image94.png"/><Relationship Id="rId10" Type="http://schemas.openxmlformats.org/officeDocument/2006/relationships/notesSlide" Target="../notesSlides/notesSlide38.xml"/><Relationship Id="rId1" Type="http://schemas.openxmlformats.org/officeDocument/2006/relationships/tags" Target="../tags/tag14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39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0.png"/><Relationship Id="rId5" Type="http://schemas.openxmlformats.org/officeDocument/2006/relationships/tags" Target="../tags/tag20.xml"/><Relationship Id="rId4" Type="http://schemas.openxmlformats.org/officeDocument/2006/relationships/image" Target="../media/image99.png"/><Relationship Id="rId3" Type="http://schemas.openxmlformats.org/officeDocument/2006/relationships/tags" Target="../tags/tag19.xml"/><Relationship Id="rId2" Type="http://schemas.openxmlformats.org/officeDocument/2006/relationships/image" Target="../media/image98.png"/><Relationship Id="rId1" Type="http://schemas.openxmlformats.org/officeDocument/2006/relationships/tags" Target="../tags/tag1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0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3.png"/><Relationship Id="rId5" Type="http://schemas.openxmlformats.org/officeDocument/2006/relationships/tags" Target="../tags/tag23.xml"/><Relationship Id="rId4" Type="http://schemas.openxmlformats.org/officeDocument/2006/relationships/image" Target="../media/image102.png"/><Relationship Id="rId3" Type="http://schemas.openxmlformats.org/officeDocument/2006/relationships/tags" Target="../tags/tag22.xml"/><Relationship Id="rId2" Type="http://schemas.openxmlformats.org/officeDocument/2006/relationships/image" Target="../media/image101.png"/><Relationship Id="rId1" Type="http://schemas.openxmlformats.org/officeDocument/2006/relationships/tags" Target="../tags/tag2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1.xml"/><Relationship Id="rId7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5" Type="http://schemas.openxmlformats.org/officeDocument/2006/relationships/tags" Target="../tags/tag26.xml"/><Relationship Id="rId4" Type="http://schemas.openxmlformats.org/officeDocument/2006/relationships/image" Target="../media/image105.png"/><Relationship Id="rId3" Type="http://schemas.openxmlformats.org/officeDocument/2006/relationships/tags" Target="../tags/tag25.xml"/><Relationship Id="rId2" Type="http://schemas.openxmlformats.org/officeDocument/2006/relationships/image" Target="../media/image104.png"/><Relationship Id="rId1" Type="http://schemas.openxmlformats.org/officeDocument/2006/relationships/tags" Target="../tags/tag24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42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30.xml"/><Relationship Id="rId5" Type="http://schemas.openxmlformats.org/officeDocument/2006/relationships/image" Target="../media/image108.png"/><Relationship Id="rId4" Type="http://schemas.openxmlformats.org/officeDocument/2006/relationships/tags" Target="../tags/tag29.xml"/><Relationship Id="rId3" Type="http://schemas.openxmlformats.org/officeDocument/2006/relationships/image" Target="../media/image107.png"/><Relationship Id="rId2" Type="http://schemas.openxmlformats.org/officeDocument/2006/relationships/tags" Target="../tags/tag28.xml"/><Relationship Id="rId1" Type="http://schemas.openxmlformats.org/officeDocument/2006/relationships/tags" Target="../tags/tag2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4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3.xml"/><Relationship Id="rId4" Type="http://schemas.openxmlformats.org/officeDocument/2006/relationships/image" Target="../media/image110.png"/><Relationship Id="rId3" Type="http://schemas.openxmlformats.org/officeDocument/2006/relationships/tags" Target="../tags/tag32.xml"/><Relationship Id="rId2" Type="http://schemas.openxmlformats.org/officeDocument/2006/relationships/image" Target="../media/image109.png"/><Relationship Id="rId1" Type="http://schemas.openxmlformats.org/officeDocument/2006/relationships/tags" Target="../tags/tag31.xml"/></Relationships>
</file>

<file path=ppt/slides/_rels/slide45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4.png"/><Relationship Id="rId7" Type="http://schemas.openxmlformats.org/officeDocument/2006/relationships/tags" Target="../tags/tag37.xml"/><Relationship Id="rId6" Type="http://schemas.openxmlformats.org/officeDocument/2006/relationships/image" Target="../media/image113.png"/><Relationship Id="rId5" Type="http://schemas.openxmlformats.org/officeDocument/2006/relationships/tags" Target="../tags/tag36.xml"/><Relationship Id="rId4" Type="http://schemas.openxmlformats.org/officeDocument/2006/relationships/image" Target="../media/image112.png"/><Relationship Id="rId3" Type="http://schemas.openxmlformats.org/officeDocument/2006/relationships/tags" Target="../tags/tag35.xml"/><Relationship Id="rId2" Type="http://schemas.openxmlformats.org/officeDocument/2006/relationships/image" Target="../media/image111.png"/><Relationship Id="rId10" Type="http://schemas.openxmlformats.org/officeDocument/2006/relationships/notesSlide" Target="../notesSlides/notesSlide45.xml"/><Relationship Id="rId1" Type="http://schemas.openxmlformats.org/officeDocument/2006/relationships/tags" Target="../tags/tag34.xml"/></Relationships>
</file>

<file path=ppt/slides/_rels/slide46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image" Target="../media/image118.png"/><Relationship Id="rId7" Type="http://schemas.openxmlformats.org/officeDocument/2006/relationships/tags" Target="../tags/tag41.xml"/><Relationship Id="rId6" Type="http://schemas.openxmlformats.org/officeDocument/2006/relationships/image" Target="../media/image117.png"/><Relationship Id="rId5" Type="http://schemas.openxmlformats.org/officeDocument/2006/relationships/tags" Target="../tags/tag40.xml"/><Relationship Id="rId4" Type="http://schemas.openxmlformats.org/officeDocument/2006/relationships/image" Target="../media/image116.png"/><Relationship Id="rId3" Type="http://schemas.openxmlformats.org/officeDocument/2006/relationships/tags" Target="../tags/tag39.xml"/><Relationship Id="rId2" Type="http://schemas.openxmlformats.org/officeDocument/2006/relationships/image" Target="../media/image115.png"/><Relationship Id="rId10" Type="http://schemas.openxmlformats.org/officeDocument/2006/relationships/notesSlide" Target="../notesSlides/notesSlide46.xml"/><Relationship Id="rId1" Type="http://schemas.openxmlformats.org/officeDocument/2006/relationships/tags" Target="../tags/tag38.xml"/></Relationships>
</file>

<file path=ppt/slides/_rels/slide47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7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0.png"/><Relationship Id="rId4" Type="http://schemas.openxmlformats.org/officeDocument/2006/relationships/tags" Target="../tags/tag44.xml"/><Relationship Id="rId3" Type="http://schemas.openxmlformats.org/officeDocument/2006/relationships/image" Target="../media/image119.png"/><Relationship Id="rId2" Type="http://schemas.openxmlformats.org/officeDocument/2006/relationships/tags" Target="../tags/tag43.xml"/><Relationship Id="rId1" Type="http://schemas.openxmlformats.org/officeDocument/2006/relationships/tags" Target="../tags/tag4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9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1.png"/><Relationship Id="rId1" Type="http://schemas.openxmlformats.org/officeDocument/2006/relationships/tags" Target="../tags/tag4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52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3.png"/><Relationship Id="rId4" Type="http://schemas.openxmlformats.org/officeDocument/2006/relationships/tags" Target="../tags/tag48.xml"/><Relationship Id="rId3" Type="http://schemas.openxmlformats.org/officeDocument/2006/relationships/image" Target="../media/image122.png"/><Relationship Id="rId2" Type="http://schemas.openxmlformats.org/officeDocument/2006/relationships/tags" Target="../tags/tag47.xml"/><Relationship Id="rId1" Type="http://schemas.openxmlformats.org/officeDocument/2006/relationships/tags" Target="../tags/tag46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6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7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8.png"/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703940" y="1972175"/>
            <a:ext cx="4188040" cy="24863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530975" y="2817495"/>
            <a:ext cx="2708910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1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MySQL</a:t>
            </a:r>
            <a:r>
              <a:rPr kumimoji="1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的索引</a:t>
            </a:r>
            <a:endParaRPr kumimoji="1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43334" y="4006001"/>
            <a:ext cx="298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MINI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MAL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STYLE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燕尾形 5"/>
          <p:cNvSpPr/>
          <p:nvPr/>
        </p:nvSpPr>
        <p:spPr>
          <a:xfrm flipH="1">
            <a:off x="10361691" y="4123250"/>
            <a:ext cx="208052" cy="20805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1714891" y="3462407"/>
            <a:ext cx="366208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095167" y="1574846"/>
            <a:ext cx="397329" cy="39732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505548" y="2215579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7016366" y="4227276"/>
            <a:ext cx="339777" cy="0"/>
          </a:xfrm>
          <a:prstGeom prst="line">
            <a:avLst/>
          </a:prstGeom>
          <a:ln w="444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文本框 14"/>
          <p:cNvSpPr txBox="1"/>
          <p:nvPr/>
        </p:nvSpPr>
        <p:spPr>
          <a:xfrm>
            <a:off x="1652795" y="2644169"/>
            <a:ext cx="3785235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algn="r">
              <a:defRPr/>
            </a:pPr>
            <a:r>
              <a:rPr kumimoji="1" lang="en-US" altLang="zh-CN" sz="4000" dirty="0">
                <a:solidFill>
                  <a:srgbClr val="44546A"/>
                </a:solidFill>
                <a:cs typeface="+mn-ea"/>
                <a:sym typeface="+mn-lt"/>
              </a:rPr>
              <a:t>JavaEE</a:t>
            </a:r>
            <a:r>
              <a:rPr kumimoji="1" lang="zh-CN" altLang="en-US" sz="4000" dirty="0">
                <a:solidFill>
                  <a:srgbClr val="44546A"/>
                </a:solidFill>
                <a:cs typeface="+mn-ea"/>
                <a:sym typeface="+mn-lt"/>
              </a:rPr>
              <a:t>讨论课一</a:t>
            </a:r>
            <a:endParaRPr kumimoji="1" lang="zh-CN" altLang="en-US" sz="4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22" name="圆角矩形 21"/>
          <p:cNvSpPr/>
          <p:nvPr/>
        </p:nvSpPr>
        <p:spPr>
          <a:xfrm>
            <a:off x="6255843" y="4972111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568825" y="5302885"/>
            <a:ext cx="358267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3-5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组 </a:t>
            </a:r>
            <a:r>
              <a:rPr kumimoji="1" lang="en-US" altLang="zh-CN" sz="2000" dirty="0" err="1">
                <a:solidFill>
                  <a:srgbClr val="44546A"/>
                </a:solidFill>
                <a:cs typeface="+mn-ea"/>
                <a:sym typeface="+mn-lt"/>
              </a:rPr>
              <a:t>oo</a:t>
            </a:r>
            <a:r>
              <a:rPr kumimoji="1" lang="en-US" altLang="zh-CN" sz="2000" dirty="0">
                <a:solidFill>
                  <a:srgbClr val="44546A"/>
                </a:solidFill>
                <a:cs typeface="+mn-ea"/>
                <a:sym typeface="+mn-lt"/>
              </a:rPr>
              <a:t> (&gt;A&lt;) d </a:t>
            </a:r>
            <a:r>
              <a:rPr kumimoji="1" lang="zh-CN" altLang="en-US" sz="2000" dirty="0">
                <a:solidFill>
                  <a:srgbClr val="44546A"/>
                </a:solidFill>
                <a:cs typeface="+mn-ea"/>
                <a:sym typeface="+mn-lt"/>
              </a:rPr>
              <a:t>队</a:t>
            </a:r>
            <a:r>
              <a:rPr kumimoji="1" lang="en-US" altLang="zh-CN" sz="2000" dirty="0">
                <a:solidFill>
                  <a:srgbClr val="44546A"/>
                </a:solidFill>
                <a:cs typeface="+mn-ea"/>
                <a:sym typeface="+mn-lt"/>
              </a:rPr>
              <a:t> </a:t>
            </a:r>
            <a:r>
              <a:rPr kumimoji="1" lang="zh-CN" altLang="en-US" sz="2000" dirty="0">
                <a:solidFill>
                  <a:srgbClr val="44546A"/>
                </a:solidFill>
                <a:cs typeface="+mn-ea"/>
                <a:sym typeface="+mn-lt"/>
              </a:rPr>
              <a:t>应驰骅 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6" grpId="0" animBg="1"/>
      <p:bldP spid="10" grpId="0" animBg="1"/>
      <p:bldP spid="11" grpId="0" animBg="1"/>
      <p:bldP spid="15" grpId="0"/>
      <p:bldP spid="22" grpId="0" animBg="1"/>
      <p:bldP spid="4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0223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不同请求频率的平均反应时间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dirty="0">
              <a:solidFill>
                <a:srgbClr val="44546A"/>
              </a:solidFill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8825" y="1618615"/>
            <a:ext cx="9300210" cy="36201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sz="2400">
                <a:latin typeface="Arial" panose="020B0604020202020204" pitchFamily="34" charset="0"/>
                <a:ea typeface="微软雅黑" panose="020B0503020204020204" charset="-122"/>
              </a:rPr>
              <a:t>实际过程中：</a:t>
            </a:r>
            <a:endParaRPr lang="zh-CN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无索引读和有索引读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10次、20次、30次、40次、50次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无索引写和有索引写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2000次、2200次、2400次、2600次、2800次、3000次、3200次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0223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</a:rPr>
              <a:t>相同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请求频率的平均反应时间</a:t>
            </a:r>
            <a:endParaRPr kumimoji="1" lang="zh-CN" altLang="en-US" sz="2400" dirty="0">
              <a:solidFill>
                <a:srgbClr val="44546A"/>
              </a:solidFill>
              <a:cs typeface="+mn-ea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dirty="0">
              <a:solidFill>
                <a:srgbClr val="44546A"/>
              </a:solidFill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8825" y="1618615"/>
            <a:ext cx="9300210" cy="46120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固定频率：改变时间、线程数，观察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相同情况下平均反应时间。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平均反应时间短的性能好，效率高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频率选择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先前实验数据参考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控制变量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逐级测试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 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稳定性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保证有、无索引均在承受范围内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0223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相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同请求频率的平均反应时间</a:t>
            </a:r>
            <a:endParaRPr kumimoji="1" lang="zh-CN" altLang="en-US" sz="2400" dirty="0">
              <a:solidFill>
                <a:srgbClr val="44546A"/>
              </a:solidFill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8825" y="1618615"/>
            <a:ext cx="9300210" cy="36201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sz="2400">
                <a:latin typeface="Arial" panose="020B0604020202020204" pitchFamily="34" charset="0"/>
                <a:ea typeface="微软雅黑" panose="020B0503020204020204" charset="-122"/>
              </a:rPr>
              <a:t>实际过程中：</a:t>
            </a:r>
            <a:endParaRPr lang="zh-CN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无索引读和有索引读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   2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次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/s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5秒10次、10秒20次、15秒30次、20秒40次、25秒50次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无索引写和有索引写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   200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次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/s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5秒1000次、10秒2000次、15秒3000次、20秒4000次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2028825" y="1618615"/>
            <a:ext cx="9300210" cy="36201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sz="2400">
                <a:latin typeface="Arial" panose="020B0604020202020204" pitchFamily="34" charset="0"/>
                <a:ea typeface="微软雅黑" panose="020B0503020204020204" charset="-122"/>
              </a:rPr>
              <a:t>提高准确度：</a:t>
            </a:r>
            <a:endParaRPr lang="zh-CN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JVM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预热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多次测量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 2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次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 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取较好的结果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  </a:t>
            </a:r>
            <a:endParaRPr lang="en-US" altLang="zh-CN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altLang="zh-CN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多角度分析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70393" y="668411"/>
            <a:ext cx="2160000" cy="2160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07730" y="1424652"/>
            <a:ext cx="243152" cy="243152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50882" y="1887516"/>
            <a:ext cx="127491" cy="127491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318469" y="1320858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1898" y="1565553"/>
            <a:ext cx="1798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第二部分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3773" y="1998761"/>
            <a:ext cx="17742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863777" y="3171555"/>
            <a:ext cx="6635115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en-US" altLang="zh-CN" sz="6600" dirty="0">
                <a:solidFill>
                  <a:srgbClr val="44546A"/>
                </a:solidFill>
                <a:cs typeface="+mn-ea"/>
                <a:sym typeface="+mn-lt"/>
              </a:rPr>
              <a:t>2.</a:t>
            </a:r>
            <a:r>
              <a:rPr kumimoji="1" lang="zh-CN" altLang="en-US" sz="66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66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66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endParaRPr kumimoji="1" lang="zh-CN" altLang="en-US" sz="6600" dirty="0">
              <a:solidFill>
                <a:srgbClr val="44546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22771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1151890" y="1453515"/>
            <a:ext cx="10177145" cy="46628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sz="2400">
                <a:latin typeface="Arial" panose="020B0604020202020204" pitchFamily="34" charset="0"/>
                <a:ea typeface="微软雅黑" panose="020B0503020204020204" charset="-122"/>
              </a:rPr>
              <a:t>数据约定：</a:t>
            </a:r>
            <a:endParaRPr lang="zh-CN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400">
                <a:latin typeface="Arial" panose="020B0604020202020204" pitchFamily="34" charset="0"/>
                <a:ea typeface="微软雅黑" panose="020B0503020204020204" charset="-122"/>
              </a:rPr>
              <a:t>反应时间单位：毫秒ms。</a:t>
            </a:r>
            <a:endParaRPr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400">
                <a:latin typeface="Arial" panose="020B0604020202020204" pitchFamily="34" charset="0"/>
                <a:ea typeface="微软雅黑" panose="020B0503020204020204" charset="-122"/>
              </a:rPr>
              <a:t>线程数单位：个。</a:t>
            </a:r>
            <a:endParaRPr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sz="2400">
                <a:latin typeface="Arial" panose="020B0604020202020204" pitchFamily="34" charset="0"/>
                <a:ea typeface="微软雅黑" panose="020B0503020204020204" charset="-122"/>
              </a:rPr>
              <a:t>精确位数：对于写（Post）操作，保留小数点后两位；读（Get）操作，保留至整数位。因为写操作数据差距细微，而读操作数据差距明显。</a:t>
            </a:r>
            <a:endParaRPr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sz="2400">
                <a:latin typeface="Arial" panose="020B0604020202020204" pitchFamily="34" charset="0"/>
                <a:ea typeface="微软雅黑" panose="020B0503020204020204" charset="-122"/>
              </a:rPr>
              <a:t>表格第一行</a:t>
            </a:r>
            <a:r>
              <a:rPr sz="2400">
                <a:latin typeface="Arial" panose="020B0604020202020204" pitchFamily="34" charset="0"/>
                <a:ea typeface="微软雅黑" panose="020B0503020204020204" charset="-122"/>
              </a:rPr>
              <a:t>的数值若为x，则表示线程数为x；若为x_y，则表示在y秒平均发送x个请求。</a:t>
            </a:r>
            <a:endParaRPr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96246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无索引读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20_10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pic>
        <p:nvPicPr>
          <p:cNvPr id="100" name="图片 99"/>
          <p:cNvPicPr/>
          <p:nvPr/>
        </p:nvPicPr>
        <p:blipFill>
          <a:blip r:embed="rId1"/>
          <a:stretch>
            <a:fillRect/>
          </a:stretch>
        </p:blipFill>
        <p:spPr>
          <a:xfrm>
            <a:off x="723265" y="1090295"/>
            <a:ext cx="5270500" cy="12503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/>
        </p:nvPicPr>
        <p:blipFill>
          <a:blip r:embed="rId2"/>
          <a:stretch>
            <a:fillRect/>
          </a:stretch>
        </p:blipFill>
        <p:spPr>
          <a:xfrm>
            <a:off x="519430" y="2340610"/>
            <a:ext cx="5697855" cy="13500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2" name="文本框 101"/>
          <p:cNvSpPr txBox="1"/>
          <p:nvPr/>
        </p:nvSpPr>
        <p:spPr>
          <a:xfrm>
            <a:off x="8809355" y="-23304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3"/>
          <a:stretch>
            <a:fillRect/>
          </a:stretch>
        </p:blipFill>
        <p:spPr>
          <a:xfrm>
            <a:off x="723265" y="3442970"/>
            <a:ext cx="5039360" cy="31546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3" name="文本框 102"/>
          <p:cNvSpPr txBox="1"/>
          <p:nvPr/>
        </p:nvSpPr>
        <p:spPr>
          <a:xfrm>
            <a:off x="8809355" y="213550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4"/>
          <a:stretch>
            <a:fillRect/>
          </a:stretch>
        </p:blipFill>
        <p:spPr>
          <a:xfrm>
            <a:off x="5989955" y="887095"/>
            <a:ext cx="5257165" cy="30422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4" name="文本框 103"/>
          <p:cNvSpPr txBox="1"/>
          <p:nvPr/>
        </p:nvSpPr>
        <p:spPr>
          <a:xfrm>
            <a:off x="8809355" y="48126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7" name="图片 6"/>
          <p:cNvPicPr/>
          <p:nvPr/>
        </p:nvPicPr>
        <p:blipFill>
          <a:blip r:embed="rId5"/>
          <a:stretch>
            <a:fillRect/>
          </a:stretch>
        </p:blipFill>
        <p:spPr>
          <a:xfrm>
            <a:off x="6217285" y="3929380"/>
            <a:ext cx="4802505" cy="26682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5" name="文本框 104"/>
          <p:cNvSpPr txBox="1"/>
          <p:nvPr/>
        </p:nvSpPr>
        <p:spPr>
          <a:xfrm>
            <a:off x="8809355" y="7464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96246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无索引读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30_10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pic>
        <p:nvPicPr>
          <p:cNvPr id="105" name="图片 104"/>
          <p:cNvPicPr/>
          <p:nvPr/>
        </p:nvPicPr>
        <p:blipFill>
          <a:blip r:embed="rId1"/>
          <a:stretch>
            <a:fillRect/>
          </a:stretch>
        </p:blipFill>
        <p:spPr>
          <a:xfrm>
            <a:off x="620395" y="1185545"/>
            <a:ext cx="5316855" cy="115379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6" name="图片 105"/>
          <p:cNvPicPr/>
          <p:nvPr/>
        </p:nvPicPr>
        <p:blipFill>
          <a:blip r:embed="rId2"/>
          <a:stretch>
            <a:fillRect/>
          </a:stretch>
        </p:blipFill>
        <p:spPr>
          <a:xfrm>
            <a:off x="400050" y="2529205"/>
            <a:ext cx="5448300" cy="128079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7" name="文本框 106"/>
          <p:cNvSpPr txBox="1"/>
          <p:nvPr/>
        </p:nvSpPr>
        <p:spPr>
          <a:xfrm>
            <a:off x="4340225" y="33591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839470" y="3766185"/>
            <a:ext cx="5097780" cy="29591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8" name="文本框 107"/>
          <p:cNvSpPr txBox="1"/>
          <p:nvPr/>
        </p:nvSpPr>
        <p:spPr>
          <a:xfrm>
            <a:off x="4340225" y="27425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6052820" y="704215"/>
            <a:ext cx="5401310" cy="310578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09" name="文本框 108"/>
          <p:cNvSpPr txBox="1"/>
          <p:nvPr/>
        </p:nvSpPr>
        <p:spPr>
          <a:xfrm>
            <a:off x="3886200" y="517334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5"/>
          <a:stretch>
            <a:fillRect/>
          </a:stretch>
        </p:blipFill>
        <p:spPr>
          <a:xfrm>
            <a:off x="6469380" y="3810000"/>
            <a:ext cx="4984750" cy="291528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962469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无索引读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40_10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pic>
        <p:nvPicPr>
          <p:cNvPr id="110" name="图片 109"/>
          <p:cNvPicPr/>
          <p:nvPr/>
        </p:nvPicPr>
        <p:blipFill>
          <a:blip r:embed="rId1"/>
          <a:stretch>
            <a:fillRect/>
          </a:stretch>
        </p:blipFill>
        <p:spPr>
          <a:xfrm>
            <a:off x="0" y="926465"/>
            <a:ext cx="6663690" cy="15424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11" name="图片 110"/>
          <p:cNvPicPr/>
          <p:nvPr/>
        </p:nvPicPr>
        <p:blipFill>
          <a:blip r:embed="rId2"/>
          <a:stretch>
            <a:fillRect/>
          </a:stretch>
        </p:blipFill>
        <p:spPr>
          <a:xfrm>
            <a:off x="137795" y="2273300"/>
            <a:ext cx="6118860" cy="1438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2" name="文本框 111"/>
          <p:cNvSpPr txBox="1"/>
          <p:nvPr/>
        </p:nvSpPr>
        <p:spPr>
          <a:xfrm>
            <a:off x="4340225" y="-7429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489585" y="3602355"/>
            <a:ext cx="5592445" cy="3189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3" name="文本框 112"/>
          <p:cNvSpPr txBox="1"/>
          <p:nvPr/>
        </p:nvSpPr>
        <p:spPr>
          <a:xfrm>
            <a:off x="4340225" y="25774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4"/>
          <a:stretch>
            <a:fillRect/>
          </a:stretch>
        </p:blipFill>
        <p:spPr>
          <a:xfrm>
            <a:off x="6256655" y="697865"/>
            <a:ext cx="5283200" cy="30137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4" name="文本框 113"/>
          <p:cNvSpPr txBox="1"/>
          <p:nvPr/>
        </p:nvSpPr>
        <p:spPr>
          <a:xfrm>
            <a:off x="4340225" y="52292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5"/>
          <a:stretch>
            <a:fillRect/>
          </a:stretch>
        </p:blipFill>
        <p:spPr>
          <a:xfrm>
            <a:off x="6487795" y="3620135"/>
            <a:ext cx="5490845" cy="32010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5" name="文本框 114"/>
          <p:cNvSpPr txBox="1"/>
          <p:nvPr/>
        </p:nvSpPr>
        <p:spPr>
          <a:xfrm>
            <a:off x="4340225" y="792543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72390" y="1485900"/>
            <a:ext cx="7875905" cy="49307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1"/>
          <p:cNvSpPr txBox="1"/>
          <p:nvPr/>
        </p:nvSpPr>
        <p:spPr>
          <a:xfrm>
            <a:off x="1151904" y="237507"/>
            <a:ext cx="8774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无索引读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112" name="文本框 111"/>
          <p:cNvSpPr txBox="1"/>
          <p:nvPr/>
        </p:nvSpPr>
        <p:spPr>
          <a:xfrm>
            <a:off x="4340225" y="-7429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4" name="文本框 113"/>
          <p:cNvSpPr txBox="1"/>
          <p:nvPr/>
        </p:nvSpPr>
        <p:spPr>
          <a:xfrm>
            <a:off x="4340225" y="52292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5" name="文本框 114"/>
          <p:cNvSpPr txBox="1"/>
          <p:nvPr/>
        </p:nvSpPr>
        <p:spPr>
          <a:xfrm>
            <a:off x="4340225" y="792543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537335" y="1485900"/>
            <a:ext cx="8954770" cy="519874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3" name="图片 2"/>
          <p:cNvPicPr/>
          <p:nvPr/>
        </p:nvPicPr>
        <p:blipFill>
          <a:blip r:embed="rId3"/>
          <a:stretch>
            <a:fillRect/>
          </a:stretch>
        </p:blipFill>
        <p:spPr>
          <a:xfrm>
            <a:off x="3118485" y="1485900"/>
            <a:ext cx="8856345" cy="50514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9" name="文本框 8"/>
          <p:cNvSpPr txBox="1"/>
          <p:nvPr/>
        </p:nvSpPr>
        <p:spPr>
          <a:xfrm>
            <a:off x="748665" y="899795"/>
            <a:ext cx="616077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indent="0" algn="l">
              <a:buFont typeface="Arial" panose="020B0604020202020204" pitchFamily="34" charset="0"/>
              <a:buNone/>
            </a:pP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20_10:10s          30_10:10s        40_10:20s</a:t>
            </a:r>
            <a:endParaRPr lang="en-US" altLang="zh-CN" sz="2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574280" y="778510"/>
            <a:ext cx="406400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400" b="1">
                <a:solidFill>
                  <a:srgbClr val="FF0000"/>
                </a:solidFill>
              </a:rPr>
              <a:t>时间</a:t>
            </a:r>
            <a:endParaRPr lang="zh-CN" altLang="en-US" sz="2400" b="1"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9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1377185" y="1908877"/>
            <a:ext cx="2916000" cy="2916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1377185" y="4764589"/>
            <a:ext cx="397329" cy="39732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914622" y="4901681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4288951" y="2408609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852337" y="2721883"/>
            <a:ext cx="179804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6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目录</a:t>
            </a:r>
            <a:endParaRPr kumimoji="1" lang="zh-CN" altLang="en-US" sz="6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545478" y="3293523"/>
            <a:ext cx="17980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CON</a:t>
            </a:r>
            <a:r>
              <a:rPr kumimoji="1" lang="en-US" altLang="zh-CN" sz="2000" b="0" i="0" u="none" strike="noStrike" kern="1200" cap="none" spc="0" normalizeH="0" baseline="0" noProof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TENTS</a:t>
            </a:r>
            <a:endParaRPr kumimoji="1" lang="zh-CN" altLang="en-US" sz="2000" b="0" i="0" u="none" strike="noStrike" kern="1200" cap="none" spc="0" normalizeH="0" baseline="0" noProof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519553" y="1947520"/>
            <a:ext cx="787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1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519552" y="3031766"/>
            <a:ext cx="787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02</a:t>
            </a:r>
            <a:endParaRPr kumimoji="1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19551" y="4116012"/>
            <a:ext cx="787395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40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85000"/>
                  </a:prstClr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1" lang="zh-CN" altLang="en-US" sz="40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85000"/>
                </a:prstClr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7318821" y="1996980"/>
            <a:ext cx="1402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实验设计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318821" y="3106592"/>
            <a:ext cx="227711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endParaRPr kumimoji="1" lang="zh-CN" altLang="en-US" sz="2400" dirty="0">
              <a:solidFill>
                <a:srgbClr val="44546A"/>
              </a:solidFill>
              <a:cs typeface="+mn-ea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7318821" y="4193869"/>
            <a:ext cx="140208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实验总结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7" grpId="0"/>
      <p:bldP spid="18" grpId="0"/>
      <p:bldP spid="19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8774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无索引读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29310" y="824230"/>
            <a:ext cx="10719435" cy="1677035"/>
          </a:xfrm>
          <a:prstGeom prst="rect">
            <a:avLst/>
          </a:prstGeom>
        </p:spPr>
      </p:pic>
      <p:pic>
        <p:nvPicPr>
          <p:cNvPr id="176641324" name="图片 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1890" y="2627630"/>
            <a:ext cx="6412865" cy="3855085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/>
        </p:nvSpPr>
        <p:spPr>
          <a:xfrm>
            <a:off x="8257540" y="3356610"/>
            <a:ext cx="2639060" cy="1198880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</a:rPr>
              <a:t>无索引读</a:t>
            </a:r>
            <a:endParaRPr lang="en-US" altLang="zh-CN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3600">
                <a:latin typeface="Arial" panose="020B0604020202020204" pitchFamily="34" charset="0"/>
                <a:ea typeface="微软雅黑" panose="020B0503020204020204" charset="-122"/>
              </a:rPr>
              <a:t>30-40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索引读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1800_10(1)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pic>
        <p:nvPicPr>
          <p:cNvPr id="115" name="图片 114"/>
          <p:cNvPicPr/>
          <p:nvPr/>
        </p:nvPicPr>
        <p:blipFill>
          <a:blip r:embed="rId1"/>
          <a:stretch>
            <a:fillRect/>
          </a:stretch>
        </p:blipFill>
        <p:spPr>
          <a:xfrm>
            <a:off x="664845" y="874395"/>
            <a:ext cx="8944610" cy="18891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765810" y="2588895"/>
            <a:ext cx="8963025" cy="20224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7" name="文本框 116"/>
          <p:cNvSpPr txBox="1"/>
          <p:nvPr/>
        </p:nvSpPr>
        <p:spPr>
          <a:xfrm>
            <a:off x="4337050" y="39751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3"/>
          <a:stretch>
            <a:fillRect/>
          </a:stretch>
        </p:blipFill>
        <p:spPr>
          <a:xfrm>
            <a:off x="1151890" y="982980"/>
            <a:ext cx="7590790" cy="443357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4"/>
          <a:stretch>
            <a:fillRect/>
          </a:stretch>
        </p:blipFill>
        <p:spPr>
          <a:xfrm>
            <a:off x="2239010" y="982980"/>
            <a:ext cx="8641080" cy="4859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5"/>
          <a:stretch>
            <a:fillRect/>
          </a:stretch>
        </p:blipFill>
        <p:spPr>
          <a:xfrm>
            <a:off x="3585210" y="1042670"/>
            <a:ext cx="8310880" cy="474027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有索引读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1800_10(2)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4337050" y="39751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20" name="图片 119"/>
          <p:cNvPicPr/>
          <p:nvPr/>
        </p:nvPicPr>
        <p:blipFill>
          <a:blip r:embed="rId1"/>
          <a:stretch>
            <a:fillRect/>
          </a:stretch>
        </p:blipFill>
        <p:spPr>
          <a:xfrm>
            <a:off x="381000" y="756285"/>
            <a:ext cx="9035415" cy="179705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21" name="图片 120"/>
          <p:cNvPicPr/>
          <p:nvPr/>
        </p:nvPicPr>
        <p:blipFill>
          <a:blip r:embed="rId2"/>
          <a:stretch>
            <a:fillRect/>
          </a:stretch>
        </p:blipFill>
        <p:spPr>
          <a:xfrm>
            <a:off x="288290" y="2843530"/>
            <a:ext cx="9220200" cy="204724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936625" y="835660"/>
            <a:ext cx="8177530" cy="47828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887220" y="958215"/>
            <a:ext cx="7924800" cy="46488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5"/>
          <a:stretch>
            <a:fillRect/>
          </a:stretch>
        </p:blipFill>
        <p:spPr>
          <a:xfrm>
            <a:off x="3011805" y="958215"/>
            <a:ext cx="8168640" cy="4659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有索引读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1900_10(1)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4337050" y="39751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1"/>
          <a:stretch>
            <a:fillRect/>
          </a:stretch>
        </p:blipFill>
        <p:spPr>
          <a:xfrm>
            <a:off x="1151890" y="793115"/>
            <a:ext cx="7735570" cy="1762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6" name="文本框 125"/>
          <p:cNvSpPr txBox="1"/>
          <p:nvPr/>
        </p:nvSpPr>
        <p:spPr>
          <a:xfrm>
            <a:off x="4340225" y="-76771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2"/>
          <a:stretch>
            <a:fillRect/>
          </a:stretch>
        </p:blipFill>
        <p:spPr>
          <a:xfrm>
            <a:off x="1066165" y="2926715"/>
            <a:ext cx="8074660" cy="188023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760730" y="1200785"/>
            <a:ext cx="8273415" cy="466852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8" name="图片 7"/>
          <p:cNvPicPr/>
          <p:nvPr/>
        </p:nvPicPr>
        <p:blipFill>
          <a:blip r:embed="rId4"/>
          <a:stretch>
            <a:fillRect/>
          </a:stretch>
        </p:blipFill>
        <p:spPr>
          <a:xfrm>
            <a:off x="2345690" y="882015"/>
            <a:ext cx="8667115" cy="50469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29" name="文本框 128"/>
          <p:cNvSpPr txBox="1"/>
          <p:nvPr/>
        </p:nvSpPr>
        <p:spPr>
          <a:xfrm>
            <a:off x="4340225" y="573595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5"/>
          <a:stretch>
            <a:fillRect/>
          </a:stretch>
        </p:blipFill>
        <p:spPr>
          <a:xfrm>
            <a:off x="4109085" y="1111885"/>
            <a:ext cx="7840345" cy="455739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有索引读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1900_10(2)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4337050" y="39751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30" name="图片 129"/>
          <p:cNvPicPr/>
          <p:nvPr/>
        </p:nvPicPr>
        <p:blipFill>
          <a:blip r:embed="rId1"/>
          <a:stretch>
            <a:fillRect/>
          </a:stretch>
        </p:blipFill>
        <p:spPr>
          <a:xfrm>
            <a:off x="1400810" y="1177925"/>
            <a:ext cx="7805420" cy="1538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1" name="文本框 130"/>
          <p:cNvSpPr txBox="1"/>
          <p:nvPr/>
        </p:nvSpPr>
        <p:spPr>
          <a:xfrm>
            <a:off x="4340225" y="-11918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00810" y="3035300"/>
            <a:ext cx="7227570" cy="16700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2" name="文本框 131"/>
          <p:cNvSpPr txBox="1"/>
          <p:nvPr/>
        </p:nvSpPr>
        <p:spPr>
          <a:xfrm>
            <a:off x="4340225" y="-1079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455295" y="1177925"/>
            <a:ext cx="7176770" cy="420560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3" name="文本框 132"/>
          <p:cNvSpPr txBox="1"/>
          <p:nvPr/>
        </p:nvSpPr>
        <p:spPr>
          <a:xfrm>
            <a:off x="4340225" y="26917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3024505" y="1388745"/>
            <a:ext cx="6899275" cy="41097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4" name="文本框 133"/>
          <p:cNvSpPr txBox="1"/>
          <p:nvPr/>
        </p:nvSpPr>
        <p:spPr>
          <a:xfrm>
            <a:off x="4340225" y="5432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4907915" y="1370330"/>
            <a:ext cx="6898005" cy="39668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5" name="文本框 134"/>
          <p:cNvSpPr txBox="1"/>
          <p:nvPr/>
        </p:nvSpPr>
        <p:spPr>
          <a:xfrm>
            <a:off x="4340225" y="80968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64830" y="2675255"/>
            <a:ext cx="2989580" cy="283083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图片处理：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为了更好的体现前段部分的趋势，将最后两个值做了处理，全都改为100进行绘图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</a:rPr>
              <a:t>有索引读</a:t>
            </a:r>
            <a:endParaRPr lang="en-US" altLang="zh-CN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3600">
                <a:latin typeface="Arial" panose="020B0604020202020204" pitchFamily="34" charset="0"/>
                <a:ea typeface="微软雅黑" panose="020B0503020204020204" charset="-122"/>
              </a:rPr>
              <a:t>1800-1900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747395" y="831850"/>
            <a:ext cx="9938385" cy="1362710"/>
          </a:xfrm>
          <a:prstGeom prst="rect">
            <a:avLst/>
          </a:prstGeom>
        </p:spPr>
      </p:pic>
      <p:pic>
        <p:nvPicPr>
          <p:cNvPr id="565298808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810" y="2602230"/>
            <a:ext cx="6078855" cy="365442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无索引写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3000_10(1)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340225" y="-11918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340225" y="26917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340225" y="5432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340225" y="80968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8" name="图片 7"/>
          <p:cNvPicPr/>
          <p:nvPr/>
        </p:nvPicPr>
        <p:blipFill>
          <a:blip r:embed="rId1"/>
          <a:stretch>
            <a:fillRect/>
          </a:stretch>
        </p:blipFill>
        <p:spPr>
          <a:xfrm>
            <a:off x="873125" y="811530"/>
            <a:ext cx="8079105" cy="17386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6" name="文本框 135"/>
          <p:cNvSpPr txBox="1"/>
          <p:nvPr/>
        </p:nvSpPr>
        <p:spPr>
          <a:xfrm>
            <a:off x="4340225" y="-891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9" name="图片 8"/>
          <p:cNvPicPr/>
          <p:nvPr/>
        </p:nvPicPr>
        <p:blipFill>
          <a:blip r:embed="rId2"/>
          <a:stretch>
            <a:fillRect/>
          </a:stretch>
        </p:blipFill>
        <p:spPr>
          <a:xfrm>
            <a:off x="873125" y="2946400"/>
            <a:ext cx="6120765" cy="16160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7" name="文本框 136"/>
          <p:cNvSpPr txBox="1"/>
          <p:nvPr/>
        </p:nvSpPr>
        <p:spPr>
          <a:xfrm>
            <a:off x="4340225" y="40386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0" name="图片 9"/>
          <p:cNvPicPr/>
          <p:nvPr/>
        </p:nvPicPr>
        <p:blipFill>
          <a:blip r:embed="rId3"/>
          <a:stretch>
            <a:fillRect/>
          </a:stretch>
        </p:blipFill>
        <p:spPr>
          <a:xfrm>
            <a:off x="445135" y="863600"/>
            <a:ext cx="6780530" cy="39852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8" name="文本框 137"/>
          <p:cNvSpPr txBox="1"/>
          <p:nvPr/>
        </p:nvSpPr>
        <p:spPr>
          <a:xfrm>
            <a:off x="4340225" y="31127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1" name="图片 10"/>
          <p:cNvPicPr/>
          <p:nvPr/>
        </p:nvPicPr>
        <p:blipFill>
          <a:blip r:embed="rId4"/>
          <a:stretch>
            <a:fillRect/>
          </a:stretch>
        </p:blipFill>
        <p:spPr>
          <a:xfrm>
            <a:off x="2000885" y="957580"/>
            <a:ext cx="7419340" cy="42989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39" name="文本框 138"/>
          <p:cNvSpPr txBox="1"/>
          <p:nvPr/>
        </p:nvSpPr>
        <p:spPr>
          <a:xfrm>
            <a:off x="4340225" y="57962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2" name="图片 11"/>
          <p:cNvPicPr/>
          <p:nvPr/>
        </p:nvPicPr>
        <p:blipFill>
          <a:blip r:embed="rId5"/>
          <a:stretch>
            <a:fillRect/>
          </a:stretch>
        </p:blipFill>
        <p:spPr>
          <a:xfrm>
            <a:off x="3799840" y="957580"/>
            <a:ext cx="7438390" cy="43637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无索引写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3000_10(2)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340225" y="-11918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340225" y="26917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340225" y="5432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340225" y="80968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40" name="图片 139"/>
          <p:cNvPicPr/>
          <p:nvPr/>
        </p:nvPicPr>
        <p:blipFill>
          <a:blip r:embed="rId1"/>
          <a:stretch>
            <a:fillRect/>
          </a:stretch>
        </p:blipFill>
        <p:spPr>
          <a:xfrm>
            <a:off x="1574165" y="916940"/>
            <a:ext cx="9269095" cy="15494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1" name="文本框 140"/>
          <p:cNvSpPr txBox="1"/>
          <p:nvPr/>
        </p:nvSpPr>
        <p:spPr>
          <a:xfrm>
            <a:off x="4337050" y="-84391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574165" y="2733675"/>
            <a:ext cx="7044055" cy="18726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2" name="文本框 141"/>
          <p:cNvSpPr txBox="1"/>
          <p:nvPr/>
        </p:nvSpPr>
        <p:spPr>
          <a:xfrm>
            <a:off x="4337050" y="45783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871220" y="786130"/>
            <a:ext cx="6789420" cy="3921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3" name="文本框 142"/>
          <p:cNvSpPr txBox="1"/>
          <p:nvPr/>
        </p:nvSpPr>
        <p:spPr>
          <a:xfrm>
            <a:off x="4201795" y="346138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493645" y="796925"/>
            <a:ext cx="7430135" cy="429196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4" name="文本框 143"/>
          <p:cNvSpPr txBox="1"/>
          <p:nvPr/>
        </p:nvSpPr>
        <p:spPr>
          <a:xfrm>
            <a:off x="4337050" y="581215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3896360" y="875030"/>
            <a:ext cx="7201535" cy="410781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无索引写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3200_10(1)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340225" y="-11918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340225" y="26917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340225" y="5432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340225" y="80968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45" name="图片 144"/>
          <p:cNvPicPr/>
          <p:nvPr/>
        </p:nvPicPr>
        <p:blipFill>
          <a:blip r:embed="rId1"/>
          <a:stretch>
            <a:fillRect/>
          </a:stretch>
        </p:blipFill>
        <p:spPr>
          <a:xfrm>
            <a:off x="1739900" y="1101090"/>
            <a:ext cx="8965565" cy="18935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6" name="文本框 145"/>
          <p:cNvSpPr txBox="1"/>
          <p:nvPr/>
        </p:nvSpPr>
        <p:spPr>
          <a:xfrm>
            <a:off x="4337050" y="-80581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443355" y="3128010"/>
            <a:ext cx="9098915" cy="217170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7" name="文本框 146"/>
          <p:cNvSpPr txBox="1"/>
          <p:nvPr/>
        </p:nvSpPr>
        <p:spPr>
          <a:xfrm>
            <a:off x="4337050" y="40068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67435" y="813435"/>
            <a:ext cx="8571230" cy="49288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8" name="文本框 147"/>
          <p:cNvSpPr txBox="1"/>
          <p:nvPr/>
        </p:nvSpPr>
        <p:spPr>
          <a:xfrm>
            <a:off x="808355" y="2359025"/>
            <a:ext cx="6617335" cy="840105"/>
          </a:xfrm>
          <a:prstGeom prst="rect">
            <a:avLst/>
          </a:prstGeom>
          <a:noFill/>
          <a:ln w="9525">
            <a:noFill/>
          </a:ln>
        </p:spPr>
        <p:txBody>
          <a:bodyPr>
            <a:no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379345" y="815975"/>
            <a:ext cx="7686675" cy="44405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49" name="文本框 148"/>
          <p:cNvSpPr txBox="1"/>
          <p:nvPr/>
        </p:nvSpPr>
        <p:spPr>
          <a:xfrm>
            <a:off x="4337050" y="574230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4138930" y="915670"/>
            <a:ext cx="7376160" cy="424180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无索引写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3200_10(2)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340225" y="-11918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340225" y="26917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340225" y="5432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340225" y="80968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50" name="图片 149"/>
          <p:cNvPicPr/>
          <p:nvPr/>
        </p:nvPicPr>
        <p:blipFill>
          <a:blip r:embed="rId1"/>
          <a:stretch>
            <a:fillRect/>
          </a:stretch>
        </p:blipFill>
        <p:spPr>
          <a:xfrm>
            <a:off x="815975" y="1002665"/>
            <a:ext cx="11035665" cy="207518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1" name="文本框 150"/>
          <p:cNvSpPr txBox="1"/>
          <p:nvPr/>
        </p:nvSpPr>
        <p:spPr>
          <a:xfrm>
            <a:off x="4340225" y="-87566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992505" y="3336925"/>
            <a:ext cx="9366885" cy="240093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2" name="文本框 151"/>
          <p:cNvSpPr txBox="1"/>
          <p:nvPr/>
        </p:nvSpPr>
        <p:spPr>
          <a:xfrm>
            <a:off x="4340225" y="39433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56005" y="1360170"/>
            <a:ext cx="7757795" cy="45034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3" name="文本框 152"/>
          <p:cNvSpPr txBox="1"/>
          <p:nvPr/>
        </p:nvSpPr>
        <p:spPr>
          <a:xfrm>
            <a:off x="4340225" y="307784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688590" y="1360170"/>
            <a:ext cx="7500620" cy="42862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4" name="文本框 153"/>
          <p:cNvSpPr txBox="1"/>
          <p:nvPr/>
        </p:nvSpPr>
        <p:spPr>
          <a:xfrm>
            <a:off x="4340225" y="572960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4417060" y="1496060"/>
            <a:ext cx="6667500" cy="383413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70393" y="668411"/>
            <a:ext cx="2160000" cy="2160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07730" y="1424652"/>
            <a:ext cx="243152" cy="243152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50882" y="1887516"/>
            <a:ext cx="127491" cy="127491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318469" y="1320858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1898" y="1565553"/>
            <a:ext cx="179804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第一部分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3773" y="1998761"/>
            <a:ext cx="177429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01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15032" y="3171555"/>
            <a:ext cx="422910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en-US" altLang="zh-CN" sz="6600" dirty="0">
                <a:solidFill>
                  <a:srgbClr val="44546A"/>
                </a:solidFill>
                <a:cs typeface="+mn-ea"/>
                <a:sym typeface="+mn-lt"/>
              </a:rPr>
              <a:t>1.</a:t>
            </a:r>
            <a:r>
              <a:rPr kumimoji="1" lang="zh-CN" altLang="en-US" sz="66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endParaRPr kumimoji="1" lang="zh-CN" altLang="en-US" sz="6600" dirty="0">
              <a:solidFill>
                <a:srgbClr val="44546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64830" y="2675255"/>
            <a:ext cx="2989580" cy="283083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图片处理：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为了更好的体现前段部分的趋势，将最后一个值做了处理，改为100进行绘图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</a:rPr>
              <a:t>无索引读</a:t>
            </a:r>
            <a:endParaRPr lang="en-US" altLang="zh-CN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3600">
                <a:latin typeface="Arial" panose="020B0604020202020204" pitchFamily="34" charset="0"/>
                <a:ea typeface="微软雅黑" panose="020B0503020204020204" charset="-122"/>
              </a:rPr>
              <a:t>3000-3200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4970" y="957580"/>
            <a:ext cx="11259820" cy="1355725"/>
          </a:xfrm>
          <a:prstGeom prst="rect">
            <a:avLst/>
          </a:prstGeom>
        </p:spPr>
      </p:pic>
      <p:pic>
        <p:nvPicPr>
          <p:cNvPr id="101780091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8065" y="2489200"/>
            <a:ext cx="6484620" cy="389826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有索引写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2800_10(1)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340225" y="-11918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340225" y="26917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340225" y="5432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340225" y="80968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55" name="图片 154"/>
          <p:cNvPicPr/>
          <p:nvPr/>
        </p:nvPicPr>
        <p:blipFill>
          <a:blip r:embed="rId1"/>
          <a:stretch>
            <a:fillRect/>
          </a:stretch>
        </p:blipFill>
        <p:spPr>
          <a:xfrm>
            <a:off x="1810385" y="1277620"/>
            <a:ext cx="8564880" cy="17316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6" name="文本框 155"/>
          <p:cNvSpPr txBox="1"/>
          <p:nvPr/>
        </p:nvSpPr>
        <p:spPr>
          <a:xfrm>
            <a:off x="4337050" y="-118554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610360" y="2908935"/>
            <a:ext cx="9787890" cy="25488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7" name="文本框 156"/>
          <p:cNvSpPr txBox="1"/>
          <p:nvPr/>
        </p:nvSpPr>
        <p:spPr>
          <a:xfrm>
            <a:off x="4337050" y="9715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551815" y="1363980"/>
            <a:ext cx="7491730" cy="43351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8" name="文本框 157"/>
          <p:cNvSpPr txBox="1"/>
          <p:nvPr/>
        </p:nvSpPr>
        <p:spPr>
          <a:xfrm>
            <a:off x="4721860" y="333819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1980565" y="1363980"/>
            <a:ext cx="7099300" cy="41211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59" name="文本框 158"/>
          <p:cNvSpPr txBox="1"/>
          <p:nvPr/>
        </p:nvSpPr>
        <p:spPr>
          <a:xfrm>
            <a:off x="4337050" y="54578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3630295" y="1235710"/>
            <a:ext cx="7767955" cy="443103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0" name="文本框 159"/>
          <p:cNvSpPr txBox="1"/>
          <p:nvPr/>
        </p:nvSpPr>
        <p:spPr>
          <a:xfrm>
            <a:off x="4337050" y="81095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有索引写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2800_10(2)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340225" y="-11918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340225" y="26917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340225" y="5432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340225" y="80968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60" name="图片 159"/>
          <p:cNvPicPr/>
          <p:nvPr/>
        </p:nvPicPr>
        <p:blipFill>
          <a:blip r:embed="rId1"/>
          <a:stretch>
            <a:fillRect/>
          </a:stretch>
        </p:blipFill>
        <p:spPr>
          <a:xfrm>
            <a:off x="1299845" y="1268730"/>
            <a:ext cx="9721215" cy="189865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1" name="文本框 160"/>
          <p:cNvSpPr txBox="1"/>
          <p:nvPr/>
        </p:nvSpPr>
        <p:spPr>
          <a:xfrm>
            <a:off x="4340225" y="-8407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299845" y="3500755"/>
            <a:ext cx="9139555" cy="228092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2" name="文本框 161"/>
          <p:cNvSpPr txBox="1"/>
          <p:nvPr/>
        </p:nvSpPr>
        <p:spPr>
          <a:xfrm>
            <a:off x="4340225" y="40386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775970" y="1240155"/>
            <a:ext cx="7460615" cy="42500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3" name="文本框 162"/>
          <p:cNvSpPr txBox="1"/>
          <p:nvPr/>
        </p:nvSpPr>
        <p:spPr>
          <a:xfrm>
            <a:off x="4340225" y="30492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841625" y="1268730"/>
            <a:ext cx="7864475" cy="45427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4" name="文本框 163"/>
          <p:cNvSpPr txBox="1"/>
          <p:nvPr/>
        </p:nvSpPr>
        <p:spPr>
          <a:xfrm>
            <a:off x="4340225" y="57264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4772660" y="1348105"/>
            <a:ext cx="7148830" cy="409829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有索引写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3000_10(1)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340225" y="-11918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340225" y="5432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340225" y="80968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65" name="图片 164"/>
          <p:cNvPicPr/>
          <p:nvPr/>
        </p:nvPicPr>
        <p:blipFill>
          <a:blip r:embed="rId1"/>
          <a:stretch>
            <a:fillRect/>
          </a:stretch>
        </p:blipFill>
        <p:spPr>
          <a:xfrm>
            <a:off x="1595120" y="1179830"/>
            <a:ext cx="9701530" cy="196151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6" name="文本框 165"/>
          <p:cNvSpPr txBox="1"/>
          <p:nvPr/>
        </p:nvSpPr>
        <p:spPr>
          <a:xfrm>
            <a:off x="4337050" y="-79311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1796415" y="3002280"/>
            <a:ext cx="10161270" cy="24212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7" name="文本框 166"/>
          <p:cNvSpPr txBox="1"/>
          <p:nvPr/>
        </p:nvSpPr>
        <p:spPr>
          <a:xfrm>
            <a:off x="4337050" y="41338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679450" y="1264920"/>
            <a:ext cx="7121525" cy="422465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8" name="文本框 167"/>
          <p:cNvSpPr txBox="1"/>
          <p:nvPr/>
        </p:nvSpPr>
        <p:spPr>
          <a:xfrm>
            <a:off x="4337050" y="314134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442845" y="1268095"/>
            <a:ext cx="8133715" cy="448627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69" name="文本框 168"/>
          <p:cNvSpPr txBox="1"/>
          <p:nvPr/>
        </p:nvSpPr>
        <p:spPr>
          <a:xfrm>
            <a:off x="4337050" y="572325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4571365" y="1268095"/>
            <a:ext cx="7023735" cy="398843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036320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有索引写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3000_10(2)</a:t>
            </a: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lt"/>
            </a:endParaRPr>
          </a:p>
          <a:p>
            <a:pPr marR="0" indent="0" defTabSz="9144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en-US" altLang="zh-CN" sz="2400" b="0" i="0" kern="1200" cap="none" spc="0" normalizeH="0" baseline="0" noProof="0" dirty="0">
              <a:solidFill>
                <a:srgbClr val="44546A"/>
              </a:solidFill>
              <a:cs typeface="+mn-ea"/>
              <a:sym typeface="+mn-ea"/>
            </a:endParaRPr>
          </a:p>
        </p:txBody>
      </p:sp>
      <p:sp>
        <p:nvSpPr>
          <p:cNvPr id="116" name="文本框 115"/>
          <p:cNvSpPr txBox="1"/>
          <p:nvPr/>
        </p:nvSpPr>
        <p:spPr>
          <a:xfrm>
            <a:off x="4337050" y="-76454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4337050" y="571373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2" name="文本框 121"/>
          <p:cNvSpPr txBox="1"/>
          <p:nvPr/>
        </p:nvSpPr>
        <p:spPr>
          <a:xfrm>
            <a:off x="5899150" y="1118870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3" name="文本框 122"/>
          <p:cNvSpPr txBox="1"/>
          <p:nvPr/>
        </p:nvSpPr>
        <p:spPr>
          <a:xfrm>
            <a:off x="5899150" y="354457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4" name="文本框 123"/>
          <p:cNvSpPr txBox="1"/>
          <p:nvPr/>
        </p:nvSpPr>
        <p:spPr>
          <a:xfrm>
            <a:off x="5899150" y="625348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25" name="文本框 124"/>
          <p:cNvSpPr txBox="1"/>
          <p:nvPr/>
        </p:nvSpPr>
        <p:spPr>
          <a:xfrm>
            <a:off x="5899150" y="8905240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1" name="文本框 130"/>
          <p:cNvSpPr txBox="1"/>
          <p:nvPr/>
        </p:nvSpPr>
        <p:spPr>
          <a:xfrm>
            <a:off x="4340225" y="-119189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4340225" y="269176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4" name="文本框 133"/>
          <p:cNvSpPr txBox="1"/>
          <p:nvPr/>
        </p:nvSpPr>
        <p:spPr>
          <a:xfrm>
            <a:off x="4340225" y="543242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35" name="文本框 134"/>
          <p:cNvSpPr txBox="1"/>
          <p:nvPr/>
        </p:nvSpPr>
        <p:spPr>
          <a:xfrm>
            <a:off x="4340225" y="8096886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170" name="图片 169"/>
          <p:cNvPicPr/>
          <p:nvPr/>
        </p:nvPicPr>
        <p:blipFill>
          <a:blip r:embed="rId1"/>
          <a:stretch>
            <a:fillRect/>
          </a:stretch>
        </p:blipFill>
        <p:spPr>
          <a:xfrm>
            <a:off x="1950720" y="1068705"/>
            <a:ext cx="9347200" cy="188976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1" name="文本框 170"/>
          <p:cNvSpPr txBox="1"/>
          <p:nvPr/>
        </p:nvSpPr>
        <p:spPr>
          <a:xfrm>
            <a:off x="4337050" y="-831215"/>
            <a:ext cx="5080000" cy="36830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3" name="图片 2"/>
          <p:cNvPicPr/>
          <p:nvPr/>
        </p:nvPicPr>
        <p:blipFill>
          <a:blip r:embed="rId2"/>
          <a:stretch>
            <a:fillRect/>
          </a:stretch>
        </p:blipFill>
        <p:spPr>
          <a:xfrm>
            <a:off x="2075815" y="3434080"/>
            <a:ext cx="8689975" cy="205867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2" name="文本框 171"/>
          <p:cNvSpPr txBox="1"/>
          <p:nvPr/>
        </p:nvSpPr>
        <p:spPr>
          <a:xfrm>
            <a:off x="4337050" y="36893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4" name="图片 3"/>
          <p:cNvPicPr/>
          <p:nvPr/>
        </p:nvPicPr>
        <p:blipFill>
          <a:blip r:embed="rId3"/>
          <a:stretch>
            <a:fillRect/>
          </a:stretch>
        </p:blipFill>
        <p:spPr>
          <a:xfrm>
            <a:off x="1051560" y="1272540"/>
            <a:ext cx="7473950" cy="428434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3" name="文本框 172"/>
          <p:cNvSpPr txBox="1"/>
          <p:nvPr/>
        </p:nvSpPr>
        <p:spPr>
          <a:xfrm>
            <a:off x="1431925" y="302704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5" name="图片 4"/>
          <p:cNvPicPr/>
          <p:nvPr/>
        </p:nvPicPr>
        <p:blipFill>
          <a:blip r:embed="rId4"/>
          <a:stretch>
            <a:fillRect/>
          </a:stretch>
        </p:blipFill>
        <p:spPr>
          <a:xfrm>
            <a:off x="2729865" y="1280160"/>
            <a:ext cx="8169275" cy="486029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74" name="文本框 173"/>
          <p:cNvSpPr txBox="1"/>
          <p:nvPr/>
        </p:nvSpPr>
        <p:spPr>
          <a:xfrm>
            <a:off x="4337050" y="5761355"/>
            <a:ext cx="5080000" cy="64516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p>
            <a:pPr indent="0"/>
            <a:r>
              <a:rPr lang="en-US" b="0">
                <a:latin typeface="Calibri" panose="020F0502020204030204" charset="0"/>
                <a:ea typeface="宋体" panose="02010600030101010101" pitchFamily="2" charset="-122"/>
                <a:cs typeface="Times New Roman" panose="02020603050405020304" charset="0"/>
              </a:rPr>
              <a:t> </a:t>
            </a:r>
            <a:endParaRPr lang="en-US" altLang="en-US" b="0">
              <a:latin typeface="Calibri" panose="020F05020202040302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/>
          <p:nvPr/>
        </p:nvPicPr>
        <p:blipFill>
          <a:blip r:embed="rId5"/>
          <a:stretch>
            <a:fillRect/>
          </a:stretch>
        </p:blipFill>
        <p:spPr>
          <a:xfrm>
            <a:off x="4180840" y="1407160"/>
            <a:ext cx="7856220" cy="4452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8164830" y="2675255"/>
            <a:ext cx="2989580" cy="283083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图片处理：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为了更好的体现前段部分的趋势，将最后两个值做了处理，均改为100进行绘图。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</a:rPr>
              <a:t>有索引读</a:t>
            </a:r>
            <a:endParaRPr lang="en-US" altLang="zh-CN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3600">
                <a:latin typeface="Arial" panose="020B0604020202020204" pitchFamily="34" charset="0"/>
                <a:ea typeface="微软雅黑" panose="020B0503020204020204" charset="-122"/>
              </a:rPr>
              <a:t>2800-3000</a:t>
            </a:r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</a:rPr>
              <a:t>个</a:t>
            </a:r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3435" y="889000"/>
            <a:ext cx="10118725" cy="1111885"/>
          </a:xfrm>
          <a:prstGeom prst="rect">
            <a:avLst/>
          </a:prstGeom>
        </p:spPr>
      </p:pic>
      <p:pic>
        <p:nvPicPr>
          <p:cNvPr id="232538466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665" y="2284730"/>
            <a:ext cx="6508750" cy="3917950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8625" y="1678940"/>
            <a:ext cx="6914515" cy="3273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考量维度一结论：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读：加了索引显著提高效率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写：加了索引略微降低效率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不同请求频率的平均反应时间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518920" y="1036320"/>
            <a:ext cx="6163310" cy="1146175"/>
          </a:xfrm>
          <a:prstGeom prst="rect">
            <a:avLst/>
          </a:prstGeom>
        </p:spPr>
      </p:pic>
      <p:pic>
        <p:nvPicPr>
          <p:cNvPr id="1503180429" name="图片 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6325" y="2520950"/>
            <a:ext cx="6381750" cy="3836035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782560" y="2675255"/>
            <a:ext cx="3640455" cy="22739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平均反应时间</a:t>
            </a:r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有索引读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&lt;&lt;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无索引读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8774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不同请求频率的平均反应时间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无索引写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391795" y="697865"/>
            <a:ext cx="8680450" cy="16383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2420" y="2336165"/>
            <a:ext cx="8839200" cy="15367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12420" y="3872865"/>
            <a:ext cx="8845550" cy="156845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287020" y="5302250"/>
            <a:ext cx="8870950" cy="1555750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8774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不同请求频率的平均反应时间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无索引写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002030" y="3093085"/>
            <a:ext cx="8807450" cy="14859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52170" y="4393565"/>
            <a:ext cx="9074150" cy="21399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02030" y="1221105"/>
            <a:ext cx="9611995" cy="166497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935355" y="1272540"/>
            <a:ext cx="10812145" cy="305181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从以下三个角度分别考量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有、无索引读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以及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有、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无索引写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的效率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：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固定时间内请求数的承受阈值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不同请求频率的平均反应时间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1371600" lvl="2" indent="-457200" algn="l">
              <a:buFont typeface="Arial" panose="020B0604020202020204" pitchFamily="34" charset="0"/>
              <a:buChar char="•"/>
            </a:pPr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相同请求频率的平均反应时间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8774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不同请求频率的平均反应时间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有索引写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44525" y="1085215"/>
            <a:ext cx="8858250" cy="14859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31825" y="2597150"/>
            <a:ext cx="8870950" cy="15303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4525" y="4152900"/>
            <a:ext cx="8921750" cy="171450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8774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不同请求频率的平均反应时间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有索引写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18870" y="2647950"/>
            <a:ext cx="8820150" cy="15621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883920" y="4349115"/>
            <a:ext cx="9055100" cy="208280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8870" y="934085"/>
            <a:ext cx="8807450" cy="157480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不同请求频率的平均反应时间</a:t>
            </a:r>
            <a:endParaRPr kumimoji="1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858125" y="4199890"/>
            <a:ext cx="3867785" cy="18510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2000-2800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平均反应时间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:</a:t>
            </a:r>
            <a:endParaRPr lang="en-US" altLang="zh-CN" sz="28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有索引读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略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&gt;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无索引读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330200" y="902335"/>
            <a:ext cx="8917305" cy="1313815"/>
          </a:xfrm>
          <a:prstGeom prst="rect">
            <a:avLst/>
          </a:prstGeom>
        </p:spPr>
      </p:pic>
      <p:pic>
        <p:nvPicPr>
          <p:cNvPr id="891142669" name="图片 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35685" y="2578100"/>
            <a:ext cx="6061075" cy="3643630"/>
          </a:xfrm>
          <a:prstGeom prst="rect">
            <a:avLst/>
          </a:prstGeom>
          <a:noFill/>
        </p:spPr>
      </p:pic>
      <p:sp>
        <p:nvSpPr>
          <p:cNvPr id="6" name="文本框 5"/>
          <p:cNvSpPr txBox="1"/>
          <p:nvPr>
            <p:custDataLst>
              <p:tags r:id="rId6"/>
            </p:custDataLst>
          </p:nvPr>
        </p:nvSpPr>
        <p:spPr>
          <a:xfrm>
            <a:off x="8049260" y="2484120"/>
            <a:ext cx="2989580" cy="160210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图片处理：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>
                <a:latin typeface="Arial" panose="020B0604020202020204" pitchFamily="34" charset="0"/>
                <a:ea typeface="微软雅黑" panose="020B0503020204020204" charset="-122"/>
              </a:rPr>
              <a:t>为了更好的体现前段部分的趋势，将无索引写的最后一个值、有索引写的最后两个值略去，再进行绘图。</a:t>
            </a:r>
            <a:endParaRPr lang="zh-CN" altLang="en-US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不同请求频率的平均反应时间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8625" y="1678940"/>
            <a:ext cx="6914515" cy="3273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考量维度二结论：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读：加了索引显著提高效率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写：加了索引略微降低效率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相同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请求频率的平均反应时间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1151890" y="1281430"/>
            <a:ext cx="7701280" cy="1276985"/>
          </a:xfrm>
          <a:prstGeom prst="rect">
            <a:avLst/>
          </a:prstGeom>
        </p:spPr>
      </p:pic>
      <p:pic>
        <p:nvPicPr>
          <p:cNvPr id="1571371939" name="图片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0385" y="2826385"/>
            <a:ext cx="5579745" cy="3354070"/>
          </a:xfrm>
          <a:prstGeom prst="rect">
            <a:avLst/>
          </a:prstGeom>
          <a:noFill/>
        </p:spPr>
      </p:pic>
      <p:sp>
        <p:nvSpPr>
          <p:cNvPr id="4" name="文本框 3"/>
          <p:cNvSpPr txBox="1"/>
          <p:nvPr>
            <p:custDataLst>
              <p:tags r:id="rId5"/>
            </p:custDataLst>
          </p:nvPr>
        </p:nvSpPr>
        <p:spPr>
          <a:xfrm>
            <a:off x="7782560" y="2675255"/>
            <a:ext cx="3640455" cy="319278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总体，频率不变时，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两者均较稳定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36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平均反应时间</a:t>
            </a:r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有索引读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&lt;&lt;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无索引读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8774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相同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请求频率的平均反应时间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无索引写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98805" y="697865"/>
            <a:ext cx="8991600" cy="168910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725805" y="2386965"/>
            <a:ext cx="8737600" cy="1524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49605" y="3757930"/>
            <a:ext cx="8813800" cy="15113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49605" y="5302250"/>
            <a:ext cx="8813800" cy="1555750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877443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相同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请求频率的平均反应时间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ea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有索引写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665480" y="882015"/>
            <a:ext cx="8794750" cy="14795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665480" y="2350135"/>
            <a:ext cx="8794750" cy="146685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665480" y="3745230"/>
            <a:ext cx="8756650" cy="151765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678180" y="5190490"/>
            <a:ext cx="8782050" cy="151765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相同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请求频率的平均反应时间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7411085" y="2675255"/>
            <a:ext cx="4011295" cy="319278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总体，频率不变时，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两者均较稳定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36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r>
              <a:rPr lang="zh-CN" altLang="en-US" sz="36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平均反应时间</a:t>
            </a:r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6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有索引读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略</a:t>
            </a:r>
            <a:r>
              <a:rPr lang="en-US" altLang="zh-CN" sz="2800">
                <a:latin typeface="Arial" panose="020B0604020202020204" pitchFamily="34" charset="0"/>
                <a:ea typeface="微软雅黑" panose="020B0503020204020204" charset="-122"/>
              </a:rPr>
              <a:t>&gt; </a:t>
            </a:r>
            <a:r>
              <a:rPr lang="zh-CN" altLang="en-US" sz="2800">
                <a:latin typeface="Arial" panose="020B0604020202020204" pitchFamily="34" charset="0"/>
                <a:ea typeface="微软雅黑" panose="020B0503020204020204" charset="-122"/>
              </a:rPr>
              <a:t>无索引读</a:t>
            </a:r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8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75005" y="1082040"/>
            <a:ext cx="7726680" cy="1360170"/>
          </a:xfrm>
          <a:prstGeom prst="rect">
            <a:avLst/>
          </a:prstGeom>
        </p:spPr>
      </p:pic>
      <p:pic>
        <p:nvPicPr>
          <p:cNvPr id="190627981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295" y="2558415"/>
            <a:ext cx="5701030" cy="3427095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89737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相同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请求频率的平均反应时间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968625" y="1678940"/>
            <a:ext cx="6914515" cy="327342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考量维度三结论：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读：加了索引显著提高效率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写：加了索引略微降低效率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227711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实验结果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&amp;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分析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90500" y="986790"/>
            <a:ext cx="5544185" cy="3964940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添加索引影响读写效率的原因：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极大提高读操作的效率：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无索引时，每次SELECT扫描全表，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有索引后，构建B树，这是一种自平衡的多路搜索树，通过保持树的平衡，保证每个节点的深度相对较小，以提高查询效率。因此，添加索引在理论上确实可以提高读操作的效率，并且表的数据越多，效率提高的就越明显。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略微降低写操作的效率：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这是因为当数据库的INSERT语句将数据插入数据库时，还需要更新索引，从而会降低写操作的效率。并且，从理论上来看，表中建立的索引越多，对写操作效率的降低就越明显。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11" name="图片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5819140" y="697865"/>
            <a:ext cx="6186805" cy="57042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矩形 3"/>
          <p:cNvSpPr/>
          <p:nvPr/>
        </p:nvSpPr>
        <p:spPr>
          <a:xfrm>
            <a:off x="7025005" y="1290320"/>
            <a:ext cx="608965" cy="4864735"/>
          </a:xfrm>
          <a:prstGeom prst="rect">
            <a:avLst/>
          </a:prstGeom>
          <a:noFill/>
          <a:ln w="76200">
            <a:solidFill>
              <a:srgbClr val="C0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lumMod val="75000"/>
            </a:schemeClr>
          </a:lnRef>
          <a:fillRef idx="1">
            <a:schemeClr val="accent1"/>
          </a:fillRef>
          <a:effectRef idx="0">
            <a:srgbClr val="FFFFFF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0223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endParaRPr kumimoji="1" lang="zh-CN" altLang="en-US" sz="2400" dirty="0">
              <a:solidFill>
                <a:srgbClr val="44546A"/>
              </a:solidFill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513965" y="1469390"/>
            <a:ext cx="8184515" cy="44456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固定时间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10s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，找到有、无索引读写操作的各自阈值，阈值高则效率好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——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为何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10s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：服务器建立连接、初始化；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JVM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自身线程数限制；时间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步骤：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随机测试，得到预估阈值范围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AutoNum type="arabicPeriod"/>
            </a:pP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AutoNum type="arabicPeriod"/>
            </a:pP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根据预估范围选择合适起点，逐步加压，直至无法成功负载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AutoNum type="arabicPeriod"/>
            </a:pP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>
              <a:buNone/>
            </a:pP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——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如何判断成功负载：Response Times Over Times、Active Threads Over Times、Response Time Percentiles、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Avg 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Response Time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……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070393" y="668411"/>
            <a:ext cx="2160000" cy="216000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4507730" y="1424652"/>
            <a:ext cx="243152" cy="243152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4750882" y="1887516"/>
            <a:ext cx="127491" cy="127491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5" name="圆角矩形 4"/>
          <p:cNvSpPr/>
          <p:nvPr/>
        </p:nvSpPr>
        <p:spPr>
          <a:xfrm>
            <a:off x="7318469" y="1320858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5281898" y="1565553"/>
            <a:ext cx="179804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第三部分</a:t>
            </a:r>
            <a:endParaRPr kumimoji="1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5293773" y="1998761"/>
            <a:ext cx="177429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PART</a:t>
            </a:r>
            <a:r>
              <a:rPr kumimoji="1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03</a:t>
            </a:r>
            <a:endParaRPr kumimoji="1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4015032" y="3171555"/>
            <a:ext cx="4229100" cy="110680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>
              <a:defRPr/>
            </a:pPr>
            <a:r>
              <a:rPr kumimoji="1" lang="en-US" altLang="zh-CN" sz="6600" dirty="0">
                <a:solidFill>
                  <a:srgbClr val="44546A"/>
                </a:solidFill>
                <a:cs typeface="+mn-ea"/>
                <a:sym typeface="+mn-lt"/>
              </a:rPr>
              <a:t>3.</a:t>
            </a:r>
            <a:r>
              <a:rPr kumimoji="1" lang="zh-CN" altLang="en-US" sz="6600" dirty="0">
                <a:solidFill>
                  <a:srgbClr val="44546A"/>
                </a:solidFill>
                <a:cs typeface="+mn-ea"/>
                <a:sym typeface="+mn-lt"/>
              </a:rPr>
              <a:t>实验总结</a:t>
            </a:r>
            <a:endParaRPr kumimoji="1" lang="zh-CN" altLang="en-US" sz="6600" dirty="0">
              <a:solidFill>
                <a:srgbClr val="44546A"/>
              </a:solidFill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实验总结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537585" y="237490"/>
            <a:ext cx="6943090" cy="625284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en-US" altLang="zh-CN" sz="3200">
                <a:latin typeface="Arial" panose="020B0604020202020204" pitchFamily="34" charset="0"/>
                <a:ea typeface="微软雅黑" panose="020B0503020204020204" charset="-122"/>
              </a:rPr>
              <a:t>    MySQL</a:t>
            </a:r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的索引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ctr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对读效率：显著提高</a:t>
            </a:r>
            <a:r>
              <a:rPr lang="en-US" altLang="zh-CN" sz="3200">
                <a:latin typeface="Arial" panose="020B0604020202020204" pitchFamily="34" charset="0"/>
                <a:ea typeface="微软雅黑" panose="020B0503020204020204" charset="-122"/>
              </a:rPr>
              <a:t> 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对写效率：略有降低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数据量越大越明显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索引越多越明显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设计数据库：根据具体的应用场景和查询需求权衡使用索引的数量和类型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读写比率、数据变化频率</a:t>
            </a:r>
            <a:r>
              <a:rPr lang="en-US" altLang="zh-CN" sz="3200">
                <a:latin typeface="Arial" panose="020B0604020202020204" pitchFamily="34" charset="0"/>
                <a:ea typeface="微软雅黑" panose="020B0503020204020204" charset="-122"/>
              </a:rPr>
              <a:t>……</a:t>
            </a:r>
            <a:endParaRPr lang="en-US" altLang="zh-CN" sz="3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14020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实验总结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>
            <p:custDataLst>
              <p:tags r:id="rId1"/>
            </p:custDataLst>
          </p:nvPr>
        </p:nvSpPr>
        <p:spPr>
          <a:xfrm>
            <a:off x="976630" y="1125220"/>
            <a:ext cx="10699750" cy="4930775"/>
          </a:xfrm>
          <a:prstGeom prst="rect">
            <a:avLst/>
          </a:prstGeom>
        </p:spPr>
        <p:txBody>
          <a:bodyPr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其他：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无索引读如此慢？数据量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en-US" altLang="zh-CN" sz="3200">
                <a:latin typeface="Arial" panose="020B0604020202020204" pitchFamily="34" charset="0"/>
                <a:ea typeface="微软雅黑" panose="020B0503020204020204" charset="-122"/>
              </a:rPr>
              <a:t>JVM</a:t>
            </a:r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创建线程失败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zh-CN" altLang="en-US" sz="3200">
                <a:latin typeface="Arial" panose="020B0604020202020204" pitchFamily="34" charset="0"/>
                <a:ea typeface="微软雅黑" panose="020B0503020204020204" charset="-122"/>
              </a:rPr>
              <a:t>写操作后不删数据？不造成本质影响，更体现索引功效</a:t>
            </a:r>
            <a:r>
              <a:rPr lang="en-US" altLang="zh-CN" sz="3200">
                <a:latin typeface="Arial" panose="020B0604020202020204" pitchFamily="34" charset="0"/>
                <a:ea typeface="微软雅黑" panose="020B0503020204020204" charset="-122"/>
              </a:rPr>
              <a:t>   </a:t>
            </a: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457200" indent="-457200" algn="l">
              <a:buFont typeface="Arial" panose="020B0604020202020204" pitchFamily="34" charset="0"/>
              <a:buChar char="•"/>
            </a:pPr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32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317726420" name="图片 1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>
            <a:off x="6195060" y="1031875"/>
            <a:ext cx="5590540" cy="1955165"/>
          </a:xfrm>
          <a:prstGeom prst="rect">
            <a:avLst/>
          </a:prstGeom>
        </p:spPr>
      </p:pic>
      <p:pic>
        <p:nvPicPr>
          <p:cNvPr id="201417883" name="图片 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25880" y="3273425"/>
            <a:ext cx="10263505" cy="1576070"/>
          </a:xfrm>
          <a:prstGeom prst="rect">
            <a:avLst/>
          </a:prstGeo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圆角矩形 1"/>
          <p:cNvSpPr/>
          <p:nvPr/>
        </p:nvSpPr>
        <p:spPr>
          <a:xfrm>
            <a:off x="5703940" y="2149869"/>
            <a:ext cx="3754010" cy="2558265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60695" y="2870143"/>
            <a:ext cx="279992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4800" noProof="0" dirty="0">
                <a:solidFill>
                  <a:srgbClr val="44546A"/>
                </a:solidFill>
                <a:latin typeface="方正细谭黑简体" panose="02000000000000000000" pitchFamily="2" charset="-122"/>
                <a:ea typeface="方正细谭黑简体" panose="02000000000000000000" pitchFamily="2" charset="-122"/>
                <a:cs typeface="+mn-ea"/>
                <a:sym typeface="+mn-lt"/>
              </a:rPr>
              <a:t>感谢聆听</a:t>
            </a:r>
            <a:endParaRPr kumimoji="1" lang="zh-CN" altLang="en-US" sz="48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latin typeface="方正细谭黑简体" panose="02000000000000000000" pitchFamily="2" charset="-122"/>
              <a:ea typeface="方正细谭黑简体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343334" y="4006001"/>
            <a:ext cx="29889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cs typeface="+mn-ea"/>
                <a:sym typeface="+mn-lt"/>
              </a:rPr>
              <a:t>MINI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MAL</a:t>
            </a:r>
            <a:r>
              <a:rPr kumimoji="1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 </a:t>
            </a:r>
            <a:r>
              <a:rPr kumimoji="1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STYLE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6" name="燕尾形 5"/>
          <p:cNvSpPr/>
          <p:nvPr/>
        </p:nvSpPr>
        <p:spPr>
          <a:xfrm flipH="1">
            <a:off x="10361691" y="4123250"/>
            <a:ext cx="208052" cy="208052"/>
          </a:xfrm>
          <a:prstGeom prst="chevron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9" name="直线连接符 8"/>
          <p:cNvCxnSpPr/>
          <p:nvPr/>
        </p:nvCxnSpPr>
        <p:spPr>
          <a:xfrm>
            <a:off x="1714891" y="3462407"/>
            <a:ext cx="3662081" cy="0"/>
          </a:xfrm>
          <a:prstGeom prst="line">
            <a:avLst/>
          </a:prstGeom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圆角矩形 9"/>
          <p:cNvSpPr/>
          <p:nvPr/>
        </p:nvSpPr>
        <p:spPr>
          <a:xfrm>
            <a:off x="9060621" y="1752538"/>
            <a:ext cx="397329" cy="397329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" name="圆角矩形 10"/>
          <p:cNvSpPr/>
          <p:nvPr/>
        </p:nvSpPr>
        <p:spPr>
          <a:xfrm>
            <a:off x="9527960" y="2435099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3" name="直线连接符 12"/>
          <p:cNvCxnSpPr/>
          <p:nvPr/>
        </p:nvCxnSpPr>
        <p:spPr>
          <a:xfrm>
            <a:off x="7016366" y="4227276"/>
            <a:ext cx="339777" cy="0"/>
          </a:xfrm>
          <a:prstGeom prst="line">
            <a:avLst/>
          </a:prstGeom>
          <a:ln w="44450" cap="rnd">
            <a:solidFill>
              <a:schemeClr val="tx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圆角矩形 21"/>
          <p:cNvSpPr/>
          <p:nvPr/>
        </p:nvSpPr>
        <p:spPr>
          <a:xfrm>
            <a:off x="6255843" y="4972111"/>
            <a:ext cx="209070" cy="209070"/>
          </a:xfrm>
          <a:prstGeom prst="flowChartConnector">
            <a:avLst/>
          </a:prstGeom>
          <a:solidFill>
            <a:schemeClr val="bg1">
              <a:lumMod val="8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1079516" y="2995483"/>
            <a:ext cx="446094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r">
              <a:defRPr/>
            </a:pP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汇报</a:t>
            </a:r>
            <a:r>
              <a:rPr kumimoji="1" lang="zh-CN" altLang="en-US" sz="2000" dirty="0">
                <a:solidFill>
                  <a:srgbClr val="44546A"/>
                </a:solidFill>
                <a:cs typeface="+mn-ea"/>
                <a:sym typeface="+mn-lt"/>
              </a:rPr>
              <a:t>小组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：</a:t>
            </a:r>
            <a:r>
              <a:rPr kumimoji="1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3-5</a:t>
            </a:r>
            <a:r>
              <a:rPr kumimoji="1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546A"/>
                </a:solidFill>
                <a:effectLst/>
                <a:uLnTx/>
                <a:uFillTx/>
                <a:cs typeface="+mn-ea"/>
                <a:sym typeface="+mn-lt"/>
              </a:rPr>
              <a:t>组 </a:t>
            </a:r>
            <a:r>
              <a:rPr kumimoji="1" lang="en-US" altLang="zh-CN" sz="2000" dirty="0" err="1">
                <a:solidFill>
                  <a:srgbClr val="44546A"/>
                </a:solidFill>
                <a:cs typeface="+mn-ea"/>
                <a:sym typeface="+mn-lt"/>
              </a:rPr>
              <a:t>oo</a:t>
            </a:r>
            <a:r>
              <a:rPr kumimoji="1" lang="en-US" altLang="zh-CN" sz="2000" dirty="0">
                <a:solidFill>
                  <a:srgbClr val="44546A"/>
                </a:solidFill>
                <a:cs typeface="+mn-ea"/>
                <a:sym typeface="+mn-lt"/>
              </a:rPr>
              <a:t> (&gt;A&lt;) d </a:t>
            </a:r>
            <a:r>
              <a:rPr kumimoji="1" lang="zh-CN" altLang="en-US" sz="2000" dirty="0">
                <a:solidFill>
                  <a:srgbClr val="44546A"/>
                </a:solidFill>
                <a:cs typeface="+mn-ea"/>
                <a:sym typeface="+mn-lt"/>
              </a:rPr>
              <a:t>队 </a:t>
            </a:r>
            <a:endParaRPr kumimoji="1" lang="zh-CN" altLang="en-US" sz="20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9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5" grpId="0"/>
      <p:bldP spid="6" grpId="0" animBg="1"/>
      <p:bldP spid="10" grpId="0" animBg="1"/>
      <p:bldP spid="11" grpId="0" animBg="1"/>
      <p:bldP spid="22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022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4360" y="1066165"/>
            <a:ext cx="580898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成功负载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——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以无索引写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2600_10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为例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52145" y="1686560"/>
            <a:ext cx="7499350" cy="43942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505" y="1686560"/>
            <a:ext cx="7651750" cy="444500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8870" y="1711960"/>
            <a:ext cx="7600950" cy="436880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64030" y="2731135"/>
            <a:ext cx="9283700" cy="23558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02234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endParaRPr kumimoji="1" lang="zh-CN" altLang="en-US" sz="2400" b="0" i="0" u="none" strike="noStrike" kern="1200" cap="none" spc="0" normalizeH="0" baseline="0" noProof="0" dirty="0">
              <a:ln>
                <a:noFill/>
              </a:ln>
              <a:solidFill>
                <a:srgbClr val="44546A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134360" y="1066165"/>
            <a:ext cx="5808980" cy="460375"/>
          </a:xfrm>
          <a:prstGeom prst="rect">
            <a:avLst/>
          </a:prstGeom>
        </p:spPr>
        <p:txBody>
          <a:bodyPr wrap="square">
            <a:sp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无法负载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——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以无索引写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3200_10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为例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405255" y="1894840"/>
            <a:ext cx="7397750" cy="441960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1305" y="1863725"/>
            <a:ext cx="7581900" cy="445135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6550" y="1925955"/>
            <a:ext cx="7639050" cy="44132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51000" y="2811780"/>
            <a:ext cx="9467850" cy="264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022340" cy="8299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固定时间内请求数的承受阈值</a:t>
            </a:r>
            <a:endParaRPr kumimoji="1" lang="zh-CN" altLang="en-US" sz="2400" dirty="0">
              <a:solidFill>
                <a:srgbClr val="44546A"/>
              </a:solidFill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8825" y="1618615"/>
            <a:ext cx="8670290" cy="362013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实际过程中：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无索引读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  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10次、20次、30次、40次、50次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有索引读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  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50次、500次、1000次、1500次、1800次、1900次、2000次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无索引读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</a:rPr>
              <a:t>  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</a:rPr>
              <a:t>2000次、2200次、2400次、2600次、2800次、3000次、3200次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有索引读</a:t>
            </a:r>
            <a:r>
              <a:rPr lang="en-US" altLang="zh-CN" sz="20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  </a:t>
            </a:r>
            <a:r>
              <a:rPr lang="zh-CN" altLang="en-US" sz="20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2000次、2200次、2400次、2600次、2800次、3000次、3200次</a:t>
            </a:r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151904" y="237507"/>
            <a:ext cx="602234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lt"/>
              </a:rPr>
              <a:t>实验设计</a:t>
            </a:r>
            <a:r>
              <a:rPr kumimoji="1" lang="en-US" altLang="zh-CN" sz="2400" dirty="0">
                <a:solidFill>
                  <a:srgbClr val="44546A"/>
                </a:solidFill>
                <a:cs typeface="+mn-ea"/>
                <a:sym typeface="+mn-lt"/>
              </a:rPr>
              <a:t>——</a:t>
            </a:r>
            <a:r>
              <a:rPr kumimoji="1" lang="zh-CN" altLang="en-US" sz="2400" dirty="0">
                <a:solidFill>
                  <a:srgbClr val="44546A"/>
                </a:solidFill>
                <a:cs typeface="+mn-ea"/>
                <a:sym typeface="+mn-ea"/>
              </a:rPr>
              <a:t>不同请求频率的平均反应时间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0" marR="0" lvl="2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dirty="0">
              <a:solidFill>
                <a:srgbClr val="44546A"/>
              </a:solidFill>
              <a:cs typeface="+mn-ea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1" lang="zh-CN" altLang="en-US" sz="2400" b="0" i="0" u="none" strike="noStrike" kern="1200" cap="none" spc="0" normalizeH="0" baseline="0" dirty="0">
              <a:solidFill>
                <a:srgbClr val="44546A"/>
              </a:solidFill>
              <a:cs typeface="+mn-ea"/>
              <a:sym typeface="+mn-lt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2028825" y="1618615"/>
            <a:ext cx="9300210" cy="3869055"/>
          </a:xfrm>
          <a:prstGeom prst="rect">
            <a:avLst/>
          </a:prstGeom>
        </p:spPr>
        <p:txBody>
          <a:bodyPr wrap="square">
            <a:noAutofit/>
            <a:extLst>
              <a:ext uri="{4A0BC546-FE56-4ADE-93B0-CB8AF2F6F144}">
                <wpsdc:textFrameExt xmlns:wpsdc="http://www.wps.cn/officeDocument/2022/drawingmlCustomData" type="text"/>
              </a:ext>
            </a:extLst>
          </a:bodyPr>
          <a:p>
            <a:pPr algn="l"/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改变频率：固定</a:t>
            </a:r>
            <a:r>
              <a:rPr lang="en-US" altLang="zh-CN" sz="2400">
                <a:latin typeface="Arial" panose="020B0604020202020204" pitchFamily="34" charset="0"/>
                <a:ea typeface="微软雅黑" panose="020B0503020204020204" charset="-122"/>
              </a:rPr>
              <a:t>10s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，改变线程数，观察</a:t>
            </a: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相同情况下平均反应时间。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  <a:sym typeface="+mn-ea"/>
            </a:endParaRPr>
          </a:p>
          <a:p>
            <a:pPr algn="l"/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  <a:sym typeface="+mn-ea"/>
              </a:rPr>
              <a:t>平均反应时间短的性能好，效率高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控制变量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逐级测试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zh-CN" altLang="en-US" sz="2400">
                <a:latin typeface="Arial" panose="020B0604020202020204" pitchFamily="34" charset="0"/>
                <a:ea typeface="微软雅黑" panose="020B0503020204020204" charset="-122"/>
              </a:rPr>
              <a:t>先前实验数据参考</a:t>
            </a: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indent="0" algn="l">
              <a:buFont typeface="Arial" panose="020B0604020202020204" pitchFamily="34" charset="0"/>
              <a:buNone/>
            </a:pPr>
            <a:endParaRPr lang="zh-CN" altLang="en-US" sz="24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  <a:p>
            <a:pPr algn="l"/>
            <a:endParaRPr lang="zh-CN" altLang="en-US" sz="2000">
              <a:latin typeface="Arial" panose="020B0604020202020204" pitchFamily="34" charset="0"/>
              <a:ea typeface="微软雅黑" panose="020B050302020402020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BEAUTIFY_FLAG" val=""/>
</p:tagLst>
</file>

<file path=ppt/tags/tag10.xml><?xml version="1.0" encoding="utf-8"?>
<p:tagLst xmlns:p="http://schemas.openxmlformats.org/presentationml/2006/main">
  <p:tag name="KSO_WM_BEAUTIFY_FLAG" val=""/>
</p:tagLst>
</file>

<file path=ppt/tags/tag11.xml><?xml version="1.0" encoding="utf-8"?>
<p:tagLst xmlns:p="http://schemas.openxmlformats.org/presentationml/2006/main">
  <p:tag name="KSO_WM_BEAUTIFY_FLAG" val=""/>
</p:tagLst>
</file>

<file path=ppt/tags/tag12.xml><?xml version="1.0" encoding="utf-8"?>
<p:tagLst xmlns:p="http://schemas.openxmlformats.org/presentationml/2006/main">
  <p:tag name="KSO_WM_BEAUTIFY_FLAG" val=""/>
</p:tagLst>
</file>

<file path=ppt/tags/tag13.xml><?xml version="1.0" encoding="utf-8"?>
<p:tagLst xmlns:p="http://schemas.openxmlformats.org/presentationml/2006/main">
  <p:tag name="KSO_WM_BEAUTIFY_FLAG" val=""/>
</p:tagLst>
</file>

<file path=ppt/tags/tag14.xml><?xml version="1.0" encoding="utf-8"?>
<p:tagLst xmlns:p="http://schemas.openxmlformats.org/presentationml/2006/main">
  <p:tag name="KSO_WM_BEAUTIFY_FLAG" val=""/>
</p:tagLst>
</file>

<file path=ppt/tags/tag15.xml><?xml version="1.0" encoding="utf-8"?>
<p:tagLst xmlns:p="http://schemas.openxmlformats.org/presentationml/2006/main">
  <p:tag name="KSO_WM_BEAUTIFY_FLAG" val=""/>
</p:tagLst>
</file>

<file path=ppt/tags/tag16.xml><?xml version="1.0" encoding="utf-8"?>
<p:tagLst xmlns:p="http://schemas.openxmlformats.org/presentationml/2006/main">
  <p:tag name="KSO_WM_BEAUTIFY_FLAG" val=""/>
</p:tagLst>
</file>

<file path=ppt/tags/tag17.xml><?xml version="1.0" encoding="utf-8"?>
<p:tagLst xmlns:p="http://schemas.openxmlformats.org/presentationml/2006/main">
  <p:tag name="KSO_WM_BEAUTIFY_FLAG" val=""/>
</p:tagLst>
</file>

<file path=ppt/tags/tag18.xml><?xml version="1.0" encoding="utf-8"?>
<p:tagLst xmlns:p="http://schemas.openxmlformats.org/presentationml/2006/main">
  <p:tag name="KSO_WM_BEAUTIFY_FLAG" val=""/>
</p:tagLst>
</file>

<file path=ppt/tags/tag19.xml><?xml version="1.0" encoding="utf-8"?>
<p:tagLst xmlns:p="http://schemas.openxmlformats.org/presentationml/2006/main">
  <p:tag name="KSO_WM_BEAUTIFY_FLAG" val=""/>
</p:tagLst>
</file>

<file path=ppt/tags/tag2.xml><?xml version="1.0" encoding="utf-8"?>
<p:tagLst xmlns:p="http://schemas.openxmlformats.org/presentationml/2006/main">
  <p:tag name="KSO_WM_BEAUTIFY_FLAG" val=""/>
</p:tagLst>
</file>

<file path=ppt/tags/tag20.xml><?xml version="1.0" encoding="utf-8"?>
<p:tagLst xmlns:p="http://schemas.openxmlformats.org/presentationml/2006/main">
  <p:tag name="KSO_WM_BEAUTIFY_FLAG" val=""/>
</p:tagLst>
</file>

<file path=ppt/tags/tag21.xml><?xml version="1.0" encoding="utf-8"?>
<p:tagLst xmlns:p="http://schemas.openxmlformats.org/presentationml/2006/main">
  <p:tag name="KSO_WM_BEAUTIFY_FLAG" val=""/>
</p:tagLst>
</file>

<file path=ppt/tags/tag22.xml><?xml version="1.0" encoding="utf-8"?>
<p:tagLst xmlns:p="http://schemas.openxmlformats.org/presentationml/2006/main">
  <p:tag name="KSO_WM_BEAUTIFY_FLAG" val=""/>
</p:tagLst>
</file>

<file path=ppt/tags/tag23.xml><?xml version="1.0" encoding="utf-8"?>
<p:tagLst xmlns:p="http://schemas.openxmlformats.org/presentationml/2006/main">
  <p:tag name="KSO_WM_BEAUTIFY_FLAG" val=""/>
</p:tagLst>
</file>

<file path=ppt/tags/tag24.xml><?xml version="1.0" encoding="utf-8"?>
<p:tagLst xmlns:p="http://schemas.openxmlformats.org/presentationml/2006/main">
  <p:tag name="KSO_WM_BEAUTIFY_FLAG" val=""/>
</p:tagLst>
</file>

<file path=ppt/tags/tag25.xml><?xml version="1.0" encoding="utf-8"?>
<p:tagLst xmlns:p="http://schemas.openxmlformats.org/presentationml/2006/main">
  <p:tag name="KSO_WM_BEAUTIFY_FLAG" val=""/>
</p:tagLst>
</file>

<file path=ppt/tags/tag26.xml><?xml version="1.0" encoding="utf-8"?>
<p:tagLst xmlns:p="http://schemas.openxmlformats.org/presentationml/2006/main">
  <p:tag name="KSO_WM_BEAUTIFY_FLAG" val=""/>
</p:tagLst>
</file>

<file path=ppt/tags/tag27.xml><?xml version="1.0" encoding="utf-8"?>
<p:tagLst xmlns:p="http://schemas.openxmlformats.org/presentationml/2006/main">
  <p:tag name="KSO_WM_BEAUTIFY_FLAG" val=""/>
</p:tagLst>
</file>

<file path=ppt/tags/tag28.xml><?xml version="1.0" encoding="utf-8"?>
<p:tagLst xmlns:p="http://schemas.openxmlformats.org/presentationml/2006/main">
  <p:tag name="KSO_WM_BEAUTIFY_FLAG" val=""/>
</p:tagLst>
</file>

<file path=ppt/tags/tag29.xml><?xml version="1.0" encoding="utf-8"?>
<p:tagLst xmlns:p="http://schemas.openxmlformats.org/presentationml/2006/main">
  <p:tag name="KSO_WM_BEAUTIFY_FLAG" val=""/>
</p:tagLst>
</file>

<file path=ppt/tags/tag3.xml><?xml version="1.0" encoding="utf-8"?>
<p:tagLst xmlns:p="http://schemas.openxmlformats.org/presentationml/2006/main">
  <p:tag name="KSO_WM_BEAUTIFY_FLAG" val=""/>
</p:tagLst>
</file>

<file path=ppt/tags/tag30.xml><?xml version="1.0" encoding="utf-8"?>
<p:tagLst xmlns:p="http://schemas.openxmlformats.org/presentationml/2006/main">
  <p:tag name="KSO_WM_BEAUTIFY_FLAG" val=""/>
</p:tagLst>
</file>

<file path=ppt/tags/tag31.xml><?xml version="1.0" encoding="utf-8"?>
<p:tagLst xmlns:p="http://schemas.openxmlformats.org/presentationml/2006/main">
  <p:tag name="KSO_WM_BEAUTIFY_FLAG" val=""/>
</p:tagLst>
</file>

<file path=ppt/tags/tag32.xml><?xml version="1.0" encoding="utf-8"?>
<p:tagLst xmlns:p="http://schemas.openxmlformats.org/presentationml/2006/main">
  <p:tag name="KSO_WM_BEAUTIFY_FLAG" val=""/>
</p:tagLst>
</file>

<file path=ppt/tags/tag33.xml><?xml version="1.0" encoding="utf-8"?>
<p:tagLst xmlns:p="http://schemas.openxmlformats.org/presentationml/2006/main">
  <p:tag name="KSO_WM_BEAUTIFY_FLAG" val=""/>
</p:tagLst>
</file>

<file path=ppt/tags/tag34.xml><?xml version="1.0" encoding="utf-8"?>
<p:tagLst xmlns:p="http://schemas.openxmlformats.org/presentationml/2006/main">
  <p:tag name="KSO_WM_BEAUTIFY_FLAG" val=""/>
</p:tagLst>
</file>

<file path=ppt/tags/tag35.xml><?xml version="1.0" encoding="utf-8"?>
<p:tagLst xmlns:p="http://schemas.openxmlformats.org/presentationml/2006/main">
  <p:tag name="KSO_WM_BEAUTIFY_FLAG" val=""/>
</p:tagLst>
</file>

<file path=ppt/tags/tag36.xml><?xml version="1.0" encoding="utf-8"?>
<p:tagLst xmlns:p="http://schemas.openxmlformats.org/presentationml/2006/main">
  <p:tag name="KSO_WM_BEAUTIFY_FLAG" val=""/>
</p:tagLst>
</file>

<file path=ppt/tags/tag37.xml><?xml version="1.0" encoding="utf-8"?>
<p:tagLst xmlns:p="http://schemas.openxmlformats.org/presentationml/2006/main">
  <p:tag name="KSO_WM_BEAUTIFY_FLAG" val=""/>
</p:tagLst>
</file>

<file path=ppt/tags/tag38.xml><?xml version="1.0" encoding="utf-8"?>
<p:tagLst xmlns:p="http://schemas.openxmlformats.org/presentationml/2006/main">
  <p:tag name="KSO_WM_BEAUTIFY_FLAG" val=""/>
</p:tagLst>
</file>

<file path=ppt/tags/tag39.xml><?xml version="1.0" encoding="utf-8"?>
<p:tagLst xmlns:p="http://schemas.openxmlformats.org/presentationml/2006/main">
  <p:tag name="KSO_WM_BEAUTIFY_FLAG" val=""/>
</p:tagLst>
</file>

<file path=ppt/tags/tag4.xml><?xml version="1.0" encoding="utf-8"?>
<p:tagLst xmlns:p="http://schemas.openxmlformats.org/presentationml/2006/main">
  <p:tag name="KSO_WM_BEAUTIFY_FLAG" val=""/>
</p:tagLst>
</file>

<file path=ppt/tags/tag40.xml><?xml version="1.0" encoding="utf-8"?>
<p:tagLst xmlns:p="http://schemas.openxmlformats.org/presentationml/2006/main">
  <p:tag name="KSO_WM_BEAUTIFY_FLAG" val=""/>
</p:tagLst>
</file>

<file path=ppt/tags/tag41.xml><?xml version="1.0" encoding="utf-8"?>
<p:tagLst xmlns:p="http://schemas.openxmlformats.org/presentationml/2006/main">
  <p:tag name="KSO_WM_BEAUTIFY_FLAG" val=""/>
</p:tagLst>
</file>

<file path=ppt/tags/tag42.xml><?xml version="1.0" encoding="utf-8"?>
<p:tagLst xmlns:p="http://schemas.openxmlformats.org/presentationml/2006/main">
  <p:tag name="KSO_WM_BEAUTIFY_FLAG" val=""/>
</p:tagLst>
</file>

<file path=ppt/tags/tag43.xml><?xml version="1.0" encoding="utf-8"?>
<p:tagLst xmlns:p="http://schemas.openxmlformats.org/presentationml/2006/main">
  <p:tag name="KSO_WM_BEAUTIFY_FLAG" val=""/>
</p:tagLst>
</file>

<file path=ppt/tags/tag44.xml><?xml version="1.0" encoding="utf-8"?>
<p:tagLst xmlns:p="http://schemas.openxmlformats.org/presentationml/2006/main">
  <p:tag name="KSO_WM_BEAUTIFY_FLAG" val=""/>
</p:tagLst>
</file>

<file path=ppt/tags/tag45.xml><?xml version="1.0" encoding="utf-8"?>
<p:tagLst xmlns:p="http://schemas.openxmlformats.org/presentationml/2006/main">
  <p:tag name="KSO_WM_BEAUTIFY_FLAG" val=""/>
</p:tagLst>
</file>

<file path=ppt/tags/tag46.xml><?xml version="1.0" encoding="utf-8"?>
<p:tagLst xmlns:p="http://schemas.openxmlformats.org/presentationml/2006/main">
  <p:tag name="KSO_WM_BEAUTIFY_FLAG" val=""/>
</p:tagLst>
</file>

<file path=ppt/tags/tag47.xml><?xml version="1.0" encoding="utf-8"?>
<p:tagLst xmlns:p="http://schemas.openxmlformats.org/presentationml/2006/main">
  <p:tag name="KSO_WM_BEAUTIFY_FLAG" val=""/>
</p:tagLst>
</file>

<file path=ppt/tags/tag48.xml><?xml version="1.0" encoding="utf-8"?>
<p:tagLst xmlns:p="http://schemas.openxmlformats.org/presentationml/2006/main">
  <p:tag name="KSO_WM_BEAUTIFY_FLAG" val=""/>
</p:tagLst>
</file>

<file path=ppt/tags/tag49.xml><?xml version="1.0" encoding="utf-8"?>
<p:tagLst xmlns:p="http://schemas.openxmlformats.org/presentationml/2006/main">
  <p:tag name="COMMONDATA" val="eyJoZGlkIjoiOTc5ZDUzMWNiMWM2OTU0MzBmMWE4YTQwZDkxMDk4MDMifQ=="/>
  <p:tag name="commondata" val="eyJoZGlkIjoiNGZmZDRhYjU5OTIwNTVkMDRiMGIzYTNhNmVkZDY2OTcifQ=="/>
</p:tagLst>
</file>

<file path=ppt/tags/tag5.xml><?xml version="1.0" encoding="utf-8"?>
<p:tagLst xmlns:p="http://schemas.openxmlformats.org/presentationml/2006/main">
  <p:tag name="KSO_WM_BEAUTIFY_FLAG" val=""/>
</p:tagLst>
</file>

<file path=ppt/tags/tag6.xml><?xml version="1.0" encoding="utf-8"?>
<p:tagLst xmlns:p="http://schemas.openxmlformats.org/presentationml/2006/main">
  <p:tag name="KSO_WM_BEAUTIFY_FLAG" val=""/>
</p:tagLst>
</file>

<file path=ppt/tags/tag7.xml><?xml version="1.0" encoding="utf-8"?>
<p:tagLst xmlns:p="http://schemas.openxmlformats.org/presentationml/2006/main">
  <p:tag name="KSO_WM_BEAUTIFY_FLAG" val=""/>
</p:tagLst>
</file>

<file path=ppt/tags/tag8.xml><?xml version="1.0" encoding="utf-8"?>
<p:tagLst xmlns:p="http://schemas.openxmlformats.org/presentationml/2006/main">
  <p:tag name="KSO_WM_BEAUTIFY_FLAG" val=""/>
</p:tagLst>
</file>

<file path=ppt/tags/tag9.xml><?xml version="1.0" encoding="utf-8"?>
<p:tagLst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gbfxqyqh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3488</Words>
  <Application>WPS 演示</Application>
  <PresentationFormat>宽屏</PresentationFormat>
  <Paragraphs>693</Paragraphs>
  <Slides>53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53</vt:i4>
      </vt:variant>
    </vt:vector>
  </HeadingPairs>
  <TitlesOfParts>
    <vt:vector size="66" baseType="lpstr">
      <vt:lpstr>Arial</vt:lpstr>
      <vt:lpstr>宋体</vt:lpstr>
      <vt:lpstr>Wingdings</vt:lpstr>
      <vt:lpstr>Arial</vt:lpstr>
      <vt:lpstr>方正细谭黑简体</vt:lpstr>
      <vt:lpstr>黑体</vt:lpstr>
      <vt:lpstr>等线</vt:lpstr>
      <vt:lpstr>微软雅黑</vt:lpstr>
      <vt:lpstr>Arial Unicode MS</vt:lpstr>
      <vt:lpstr>Calibri</vt:lpstr>
      <vt:lpstr>Times New Roman</vt:lpstr>
      <vt:lpstr>第一PPT，www.1ppt.com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第一PPT，www.1ppt.com</Company>
  <LinksUpToDate>false</LinksUpToDate>
  <SharedDoc>false</SharedDoc>
  <HyperlinksChanged>false</HyperlinksChanged>
  <AppVersion>14.0000</AppVersion>
  <Manager>第一PPT</Manager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极简工作总结计划</dc:title>
  <dc:creator>第一PPT</dc:creator>
  <cp:keywords>www.1ppt.com</cp:keywords>
  <dc:description>www.1ppt.com</dc:description>
  <cp:lastModifiedBy>Dan</cp:lastModifiedBy>
  <cp:revision>31</cp:revision>
  <dcterms:created xsi:type="dcterms:W3CDTF">2021-07-16T05:29:00Z</dcterms:created>
  <dcterms:modified xsi:type="dcterms:W3CDTF">2023-11-16T02:00:48Z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19D7FF219548482D8501983D46086EFD_12</vt:lpwstr>
  </property>
  <property fmtid="{D5CDD505-2E9C-101B-9397-08002B2CF9AE}" pid="3" name="KSOProductBuildVer">
    <vt:lpwstr>2052-12.1.0.15712</vt:lpwstr>
  </property>
</Properties>
</file>